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50"/>
  </p:notesMasterIdLst>
  <p:handoutMasterIdLst>
    <p:handoutMasterId r:id="rId51"/>
  </p:handoutMasterIdLst>
  <p:sldIdLst>
    <p:sldId id="1006" r:id="rId2"/>
    <p:sldId id="1165" r:id="rId3"/>
    <p:sldId id="1166" r:id="rId4"/>
    <p:sldId id="1202" r:id="rId5"/>
    <p:sldId id="1203" r:id="rId6"/>
    <p:sldId id="1163" r:id="rId7"/>
    <p:sldId id="1157" r:id="rId8"/>
    <p:sldId id="1158" r:id="rId9"/>
    <p:sldId id="1182" r:id="rId10"/>
    <p:sldId id="1180" r:id="rId11"/>
    <p:sldId id="1183" r:id="rId12"/>
    <p:sldId id="1181" r:id="rId13"/>
    <p:sldId id="1184" r:id="rId14"/>
    <p:sldId id="1185" r:id="rId15"/>
    <p:sldId id="1186" r:id="rId16"/>
    <p:sldId id="1187" r:id="rId17"/>
    <p:sldId id="1188" r:id="rId18"/>
    <p:sldId id="1189" r:id="rId19"/>
    <p:sldId id="1190" r:id="rId20"/>
    <p:sldId id="1193" r:id="rId21"/>
    <p:sldId id="1191" r:id="rId22"/>
    <p:sldId id="1192" r:id="rId23"/>
    <p:sldId id="1194" r:id="rId24"/>
    <p:sldId id="1195" r:id="rId25"/>
    <p:sldId id="1164" r:id="rId26"/>
    <p:sldId id="1167" r:id="rId27"/>
    <p:sldId id="1168" r:id="rId28"/>
    <p:sldId id="1169" r:id="rId29"/>
    <p:sldId id="1170" r:id="rId30"/>
    <p:sldId id="1171" r:id="rId31"/>
    <p:sldId id="1172" r:id="rId32"/>
    <p:sldId id="1173" r:id="rId33"/>
    <p:sldId id="1174" r:id="rId34"/>
    <p:sldId id="1175" r:id="rId35"/>
    <p:sldId id="1176" r:id="rId36"/>
    <p:sldId id="1177" r:id="rId37"/>
    <p:sldId id="1178" r:id="rId38"/>
    <p:sldId id="1179" r:id="rId39"/>
    <p:sldId id="1200" r:id="rId40"/>
    <p:sldId id="1201" r:id="rId41"/>
    <p:sldId id="1196" r:id="rId42"/>
    <p:sldId id="1197" r:id="rId43"/>
    <p:sldId id="1198" r:id="rId44"/>
    <p:sldId id="1199" r:id="rId45"/>
    <p:sldId id="1159" r:id="rId46"/>
    <p:sldId id="1160" r:id="rId47"/>
    <p:sldId id="1161" r:id="rId48"/>
    <p:sldId id="1162" r:id="rId49"/>
  </p:sldIdLst>
  <p:sldSz cx="9145588" cy="6858000"/>
  <p:notesSz cx="6858000" cy="9144000"/>
  <p:defaultTextStyle>
    <a:defPPr>
      <a:defRPr lang="es-CO"/>
    </a:defPPr>
    <a:lvl1pPr marL="0" algn="l" defTabSz="907626" rtl="0" eaLnBrk="1" latinLnBrk="0" hangingPunct="1">
      <a:defRPr sz="1800" kern="1200">
        <a:solidFill>
          <a:schemeClr val="tx1"/>
        </a:solidFill>
        <a:latin typeface="+mn-lt"/>
        <a:ea typeface="+mn-ea"/>
        <a:cs typeface="+mn-cs"/>
      </a:defRPr>
    </a:lvl1pPr>
    <a:lvl2pPr marL="453811" algn="l" defTabSz="907626" rtl="0" eaLnBrk="1" latinLnBrk="0" hangingPunct="1">
      <a:defRPr sz="1800" kern="1200">
        <a:solidFill>
          <a:schemeClr val="tx1"/>
        </a:solidFill>
        <a:latin typeface="+mn-lt"/>
        <a:ea typeface="+mn-ea"/>
        <a:cs typeface="+mn-cs"/>
      </a:defRPr>
    </a:lvl2pPr>
    <a:lvl3pPr marL="907626" algn="l" defTabSz="907626" rtl="0" eaLnBrk="1" latinLnBrk="0" hangingPunct="1">
      <a:defRPr sz="1800" kern="1200">
        <a:solidFill>
          <a:schemeClr val="tx1"/>
        </a:solidFill>
        <a:latin typeface="+mn-lt"/>
        <a:ea typeface="+mn-ea"/>
        <a:cs typeface="+mn-cs"/>
      </a:defRPr>
    </a:lvl3pPr>
    <a:lvl4pPr marL="1361437" algn="l" defTabSz="907626" rtl="0" eaLnBrk="1" latinLnBrk="0" hangingPunct="1">
      <a:defRPr sz="1800" kern="1200">
        <a:solidFill>
          <a:schemeClr val="tx1"/>
        </a:solidFill>
        <a:latin typeface="+mn-lt"/>
        <a:ea typeface="+mn-ea"/>
        <a:cs typeface="+mn-cs"/>
      </a:defRPr>
    </a:lvl4pPr>
    <a:lvl5pPr marL="1815254" algn="l" defTabSz="907626" rtl="0" eaLnBrk="1" latinLnBrk="0" hangingPunct="1">
      <a:defRPr sz="1800" kern="1200">
        <a:solidFill>
          <a:schemeClr val="tx1"/>
        </a:solidFill>
        <a:latin typeface="+mn-lt"/>
        <a:ea typeface="+mn-ea"/>
        <a:cs typeface="+mn-cs"/>
      </a:defRPr>
    </a:lvl5pPr>
    <a:lvl6pPr marL="2269067" algn="l" defTabSz="907626" rtl="0" eaLnBrk="1" latinLnBrk="0" hangingPunct="1">
      <a:defRPr sz="1800" kern="1200">
        <a:solidFill>
          <a:schemeClr val="tx1"/>
        </a:solidFill>
        <a:latin typeface="+mn-lt"/>
        <a:ea typeface="+mn-ea"/>
        <a:cs typeface="+mn-cs"/>
      </a:defRPr>
    </a:lvl6pPr>
    <a:lvl7pPr marL="2722877" algn="l" defTabSz="907626" rtl="0" eaLnBrk="1" latinLnBrk="0" hangingPunct="1">
      <a:defRPr sz="1800" kern="1200">
        <a:solidFill>
          <a:schemeClr val="tx1"/>
        </a:solidFill>
        <a:latin typeface="+mn-lt"/>
        <a:ea typeface="+mn-ea"/>
        <a:cs typeface="+mn-cs"/>
      </a:defRPr>
    </a:lvl7pPr>
    <a:lvl8pPr marL="3176691" algn="l" defTabSz="907626" rtl="0" eaLnBrk="1" latinLnBrk="0" hangingPunct="1">
      <a:defRPr sz="1800" kern="1200">
        <a:solidFill>
          <a:schemeClr val="tx1"/>
        </a:solidFill>
        <a:latin typeface="+mn-lt"/>
        <a:ea typeface="+mn-ea"/>
        <a:cs typeface="+mn-cs"/>
      </a:defRPr>
    </a:lvl8pPr>
    <a:lvl9pPr marL="3630504" algn="l" defTabSz="90762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58D1124A-34E3-4879-840D-25AA719D653F}">
          <p14:sldIdLst>
            <p14:sldId id="1006"/>
            <p14:sldId id="1165"/>
            <p14:sldId id="1166"/>
            <p14:sldId id="1202"/>
            <p14:sldId id="1203"/>
            <p14:sldId id="1163"/>
            <p14:sldId id="1157"/>
            <p14:sldId id="1158"/>
            <p14:sldId id="1182"/>
            <p14:sldId id="1180"/>
            <p14:sldId id="1183"/>
            <p14:sldId id="1181"/>
            <p14:sldId id="1184"/>
            <p14:sldId id="1185"/>
            <p14:sldId id="1186"/>
            <p14:sldId id="1187"/>
            <p14:sldId id="1188"/>
            <p14:sldId id="1189"/>
            <p14:sldId id="1190"/>
            <p14:sldId id="1193"/>
            <p14:sldId id="1191"/>
            <p14:sldId id="1192"/>
            <p14:sldId id="1194"/>
            <p14:sldId id="1195"/>
            <p14:sldId id="1164"/>
            <p14:sldId id="1167"/>
            <p14:sldId id="1168"/>
            <p14:sldId id="1169"/>
            <p14:sldId id="1170"/>
            <p14:sldId id="1171"/>
            <p14:sldId id="1172"/>
            <p14:sldId id="1173"/>
            <p14:sldId id="1174"/>
            <p14:sldId id="1175"/>
            <p14:sldId id="1176"/>
            <p14:sldId id="1177"/>
            <p14:sldId id="1178"/>
            <p14:sldId id="1179"/>
            <p14:sldId id="1200"/>
            <p14:sldId id="1201"/>
            <p14:sldId id="1196"/>
            <p14:sldId id="1197"/>
            <p14:sldId id="1198"/>
            <p14:sldId id="1199"/>
            <p14:sldId id="1159"/>
            <p14:sldId id="1160"/>
            <p14:sldId id="1161"/>
            <p14:sldId id="11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28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50B"/>
    <a:srgbClr val="EDF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22" autoAdjust="0"/>
    <p:restoredTop sz="99878" autoAdjust="0"/>
  </p:normalViewPr>
  <p:slideViewPr>
    <p:cSldViewPr>
      <p:cViewPr varScale="1">
        <p:scale>
          <a:sx n="72" d="100"/>
          <a:sy n="72" d="100"/>
        </p:scale>
        <p:origin x="672" y="54"/>
      </p:cViewPr>
      <p:guideLst>
        <p:guide orient="horz" pos="2160"/>
        <p:guide pos="2880"/>
        <p:guide pos="28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EF3343-630F-4EAC-BF95-EA6B06EED1FB}" type="datetimeFigureOut">
              <a:rPr lang="es-CO" smtClean="0"/>
              <a:t>29/08/2019</a:t>
            </a:fld>
            <a:endParaRPr lang="es-CO" dirty="0"/>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AAB5A5-FC0F-4BC9-BA6D-FFC97452440B}" type="slidenum">
              <a:rPr lang="es-CO" smtClean="0"/>
              <a:t>‹Nº›</a:t>
            </a:fld>
            <a:endParaRPr lang="es-CO" dirty="0"/>
          </a:p>
        </p:txBody>
      </p:sp>
    </p:spTree>
    <p:extLst>
      <p:ext uri="{BB962C8B-B14F-4D97-AF65-F5344CB8AC3E}">
        <p14:creationId xmlns:p14="http://schemas.microsoft.com/office/powerpoint/2010/main" val="251095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E384AE-C7C9-42E5-98A7-24A42EDC8E34}" type="datetimeFigureOut">
              <a:rPr lang="es-CO" smtClean="0"/>
              <a:t>29/08/2019</a:t>
            </a:fld>
            <a:endParaRPr lang="es-CO"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9F8B3D-06DD-437D-A1CA-923613B5A64E}" type="slidenum">
              <a:rPr lang="es-CO" smtClean="0"/>
              <a:t>‹Nº›</a:t>
            </a:fld>
            <a:endParaRPr lang="es-CO" dirty="0"/>
          </a:p>
        </p:txBody>
      </p:sp>
    </p:spTree>
    <p:extLst>
      <p:ext uri="{BB962C8B-B14F-4D97-AF65-F5344CB8AC3E}">
        <p14:creationId xmlns:p14="http://schemas.microsoft.com/office/powerpoint/2010/main" val="521452863"/>
      </p:ext>
    </p:extLst>
  </p:cSld>
  <p:clrMap bg1="lt1" tx1="dk1" bg2="lt2" tx2="dk2" accent1="accent1" accent2="accent2" accent3="accent3" accent4="accent4" accent5="accent5" accent6="accent6" hlink="hlink" folHlink="folHlink"/>
  <p:notesStyle>
    <a:lvl1pPr marL="0" algn="l" defTabSz="907626" rtl="0" eaLnBrk="1" latinLnBrk="0" hangingPunct="1">
      <a:defRPr sz="1200" kern="1200">
        <a:solidFill>
          <a:schemeClr val="tx1"/>
        </a:solidFill>
        <a:latin typeface="+mn-lt"/>
        <a:ea typeface="+mn-ea"/>
        <a:cs typeface="+mn-cs"/>
      </a:defRPr>
    </a:lvl1pPr>
    <a:lvl2pPr marL="453811" algn="l" defTabSz="907626" rtl="0" eaLnBrk="1" latinLnBrk="0" hangingPunct="1">
      <a:defRPr sz="1200" kern="1200">
        <a:solidFill>
          <a:schemeClr val="tx1"/>
        </a:solidFill>
        <a:latin typeface="+mn-lt"/>
        <a:ea typeface="+mn-ea"/>
        <a:cs typeface="+mn-cs"/>
      </a:defRPr>
    </a:lvl2pPr>
    <a:lvl3pPr marL="907626" algn="l" defTabSz="907626" rtl="0" eaLnBrk="1" latinLnBrk="0" hangingPunct="1">
      <a:defRPr sz="1200" kern="1200">
        <a:solidFill>
          <a:schemeClr val="tx1"/>
        </a:solidFill>
        <a:latin typeface="+mn-lt"/>
        <a:ea typeface="+mn-ea"/>
        <a:cs typeface="+mn-cs"/>
      </a:defRPr>
    </a:lvl3pPr>
    <a:lvl4pPr marL="1361437" algn="l" defTabSz="907626" rtl="0" eaLnBrk="1" latinLnBrk="0" hangingPunct="1">
      <a:defRPr sz="1200" kern="1200">
        <a:solidFill>
          <a:schemeClr val="tx1"/>
        </a:solidFill>
        <a:latin typeface="+mn-lt"/>
        <a:ea typeface="+mn-ea"/>
        <a:cs typeface="+mn-cs"/>
      </a:defRPr>
    </a:lvl4pPr>
    <a:lvl5pPr marL="1815254" algn="l" defTabSz="907626" rtl="0" eaLnBrk="1" latinLnBrk="0" hangingPunct="1">
      <a:defRPr sz="1200" kern="1200">
        <a:solidFill>
          <a:schemeClr val="tx1"/>
        </a:solidFill>
        <a:latin typeface="+mn-lt"/>
        <a:ea typeface="+mn-ea"/>
        <a:cs typeface="+mn-cs"/>
      </a:defRPr>
    </a:lvl5pPr>
    <a:lvl6pPr marL="2269067" algn="l" defTabSz="907626" rtl="0" eaLnBrk="1" latinLnBrk="0" hangingPunct="1">
      <a:defRPr sz="1200" kern="1200">
        <a:solidFill>
          <a:schemeClr val="tx1"/>
        </a:solidFill>
        <a:latin typeface="+mn-lt"/>
        <a:ea typeface="+mn-ea"/>
        <a:cs typeface="+mn-cs"/>
      </a:defRPr>
    </a:lvl6pPr>
    <a:lvl7pPr marL="2722877" algn="l" defTabSz="907626" rtl="0" eaLnBrk="1" latinLnBrk="0" hangingPunct="1">
      <a:defRPr sz="1200" kern="1200">
        <a:solidFill>
          <a:schemeClr val="tx1"/>
        </a:solidFill>
        <a:latin typeface="+mn-lt"/>
        <a:ea typeface="+mn-ea"/>
        <a:cs typeface="+mn-cs"/>
      </a:defRPr>
    </a:lvl7pPr>
    <a:lvl8pPr marL="3176691" algn="l" defTabSz="907626" rtl="0" eaLnBrk="1" latinLnBrk="0" hangingPunct="1">
      <a:defRPr sz="1200" kern="1200">
        <a:solidFill>
          <a:schemeClr val="tx1"/>
        </a:solidFill>
        <a:latin typeface="+mn-lt"/>
        <a:ea typeface="+mn-ea"/>
        <a:cs typeface="+mn-cs"/>
      </a:defRPr>
    </a:lvl8pPr>
    <a:lvl9pPr marL="3630504" algn="l" defTabSz="90762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5588"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2" name="Rectangle 11"/>
          <p:cNvSpPr/>
          <p:nvPr/>
        </p:nvSpPr>
        <p:spPr>
          <a:xfrm>
            <a:off x="0" y="0"/>
            <a:ext cx="9145588"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3" name="Rectangle 12"/>
          <p:cNvSpPr/>
          <p:nvPr/>
        </p:nvSpPr>
        <p:spPr>
          <a:xfrm>
            <a:off x="0" y="2652311"/>
            <a:ext cx="9145588"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4" name="Oval 13"/>
          <p:cNvSpPr/>
          <p:nvPr/>
        </p:nvSpPr>
        <p:spPr>
          <a:xfrm>
            <a:off x="0" y="1600200"/>
            <a:ext cx="9145588"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3" name="Subtitle 2"/>
          <p:cNvSpPr>
            <a:spLocks noGrp="1"/>
          </p:cNvSpPr>
          <p:nvPr>
            <p:ph type="subTitle" idx="1"/>
          </p:nvPr>
        </p:nvSpPr>
        <p:spPr>
          <a:xfrm>
            <a:off x="1474051" y="5052546"/>
            <a:ext cx="5637989" cy="882119"/>
          </a:xfrm>
        </p:spPr>
        <p:txBody>
          <a:bodyPr>
            <a:normAutofit/>
          </a:bodyPr>
          <a:lstStyle>
            <a:lvl1pPr marL="0" indent="0" algn="l">
              <a:buNone/>
              <a:defRPr sz="2200">
                <a:solidFill>
                  <a:schemeClr val="tx2"/>
                </a:solidFill>
              </a:defRPr>
            </a:lvl1pPr>
            <a:lvl2pPr marL="457100" indent="0" algn="ctr">
              <a:buNone/>
              <a:defRPr>
                <a:solidFill>
                  <a:schemeClr val="tx1">
                    <a:tint val="75000"/>
                  </a:schemeClr>
                </a:solidFill>
              </a:defRPr>
            </a:lvl2pPr>
            <a:lvl3pPr marL="914200" indent="0" algn="ctr">
              <a:buNone/>
              <a:defRPr>
                <a:solidFill>
                  <a:schemeClr val="tx1">
                    <a:tint val="75000"/>
                  </a:schemeClr>
                </a:solidFill>
              </a:defRPr>
            </a:lvl3pPr>
            <a:lvl4pPr marL="1371300" indent="0" algn="ctr">
              <a:buNone/>
              <a:defRPr>
                <a:solidFill>
                  <a:schemeClr val="tx1">
                    <a:tint val="75000"/>
                  </a:schemeClr>
                </a:solidFill>
              </a:defRPr>
            </a:lvl4pPr>
            <a:lvl5pPr marL="1828400" indent="0" algn="ctr">
              <a:buNone/>
              <a:defRPr>
                <a:solidFill>
                  <a:schemeClr val="tx1">
                    <a:tint val="75000"/>
                  </a:schemeClr>
                </a:solidFill>
              </a:defRPr>
            </a:lvl5pPr>
            <a:lvl6pPr marL="2285500" indent="0" algn="ctr">
              <a:buNone/>
              <a:defRPr>
                <a:solidFill>
                  <a:schemeClr val="tx1">
                    <a:tint val="75000"/>
                  </a:schemeClr>
                </a:solidFill>
              </a:defRPr>
            </a:lvl6pPr>
            <a:lvl7pPr marL="2742600" indent="0" algn="ctr">
              <a:buNone/>
              <a:defRPr>
                <a:solidFill>
                  <a:schemeClr val="tx1">
                    <a:tint val="75000"/>
                  </a:schemeClr>
                </a:solidFill>
              </a:defRPr>
            </a:lvl7pPr>
            <a:lvl8pPr marL="3199700" indent="0" algn="ctr">
              <a:buNone/>
              <a:defRPr>
                <a:solidFill>
                  <a:schemeClr val="tx1">
                    <a:tint val="75000"/>
                  </a:schemeClr>
                </a:solidFill>
              </a:defRPr>
            </a:lvl8pPr>
            <a:lvl9pPr marL="36568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DBCC0BC-2A2B-4B23-AC9B-89952A33A743}"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CO"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
        <p:nvSpPr>
          <p:cNvPr id="2" name="Title 1"/>
          <p:cNvSpPr>
            <a:spLocks noGrp="1"/>
          </p:cNvSpPr>
          <p:nvPr>
            <p:ph type="ctrTitle"/>
          </p:nvPr>
        </p:nvSpPr>
        <p:spPr>
          <a:xfrm>
            <a:off x="817725" y="3132291"/>
            <a:ext cx="7176597" cy="1793167"/>
          </a:xfrm>
          <a:effectLst/>
        </p:spPr>
        <p:txBody>
          <a:bodyPr>
            <a:noAutofit/>
          </a:bodyPr>
          <a:lstStyle>
            <a:lvl1pPr marL="639940" indent="-457100" algn="l">
              <a:defRPr sz="5400"/>
            </a:lvl1pPr>
          </a:lstStyle>
          <a:p>
            <a:r>
              <a:rPr lang="es-ES"/>
              <a:t>Haga clic para modificar el estilo de título del patrón</a:t>
            </a:r>
            <a:endParaRPr lang="en-US" dirty="0"/>
          </a:p>
        </p:txBody>
      </p:sp>
    </p:spTree>
    <p:extLst>
      <p:ext uri="{BB962C8B-B14F-4D97-AF65-F5344CB8AC3E}">
        <p14:creationId xmlns:p14="http://schemas.microsoft.com/office/powerpoint/2010/main" val="560348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905331" y="731519"/>
            <a:ext cx="6401912" cy="347472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1BC94E07-2696-4133-94DA-6555567937AF}"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CO"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367595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959" y="376518"/>
            <a:ext cx="2057757" cy="5238339"/>
          </a:xfrm>
          <a:effectLst/>
        </p:spPr>
        <p:txBody>
          <a:bodyPr vert="eaVert"/>
          <a:lstStyle>
            <a:lvl1pPr algn="l">
              <a:defRPr/>
            </a:lvl1p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3324692" y="731521"/>
            <a:ext cx="4830126" cy="489472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D50112F-F4DF-48F8-8E78-1130865B9F2F}"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CO"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3535246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ECDF5A-7A19-4342-A377-D9023EB4BC09}"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CO"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
        <p:nvSpPr>
          <p:cNvPr id="8" name="Title 7"/>
          <p:cNvSpPr>
            <a:spLocks noGrp="1"/>
          </p:cNvSpPr>
          <p:nvPr>
            <p:ph type="title"/>
          </p:nvPr>
        </p:nvSpPr>
        <p:spPr/>
        <p:txBody>
          <a:bodyPr/>
          <a:lstStyle/>
          <a:p>
            <a:r>
              <a:rPr lang="es-ES"/>
              <a:t>Haga clic para modificar el estilo de título del patrón</a:t>
            </a:r>
            <a:endParaRPr lang="en-US"/>
          </a:p>
        </p:txBody>
      </p:sp>
      <p:sp>
        <p:nvSpPr>
          <p:cNvPr id="10" name="Content Placeholder 9"/>
          <p:cNvSpPr>
            <a:spLocks noGrp="1"/>
          </p:cNvSpPr>
          <p:nvPr>
            <p:ph sz="quarter" idx="13"/>
          </p:nvPr>
        </p:nvSpPr>
        <p:spPr>
          <a:xfrm>
            <a:off x="1143198" y="731521"/>
            <a:ext cx="6401912"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76383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5588"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8" name="Rectangle 7"/>
          <p:cNvSpPr/>
          <p:nvPr/>
        </p:nvSpPr>
        <p:spPr>
          <a:xfrm>
            <a:off x="0" y="0"/>
            <a:ext cx="9145588"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9" name="Rectangle 8"/>
          <p:cNvSpPr/>
          <p:nvPr/>
        </p:nvSpPr>
        <p:spPr>
          <a:xfrm>
            <a:off x="0" y="2652311"/>
            <a:ext cx="9145588"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0" name="Oval 9"/>
          <p:cNvSpPr/>
          <p:nvPr/>
        </p:nvSpPr>
        <p:spPr>
          <a:xfrm>
            <a:off x="0" y="1600200"/>
            <a:ext cx="9145588"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2" name="Title 1"/>
          <p:cNvSpPr>
            <a:spLocks noGrp="1"/>
          </p:cNvSpPr>
          <p:nvPr>
            <p:ph type="title"/>
          </p:nvPr>
        </p:nvSpPr>
        <p:spPr>
          <a:xfrm>
            <a:off x="2033548" y="2172648"/>
            <a:ext cx="5967702" cy="2423346"/>
          </a:xfrm>
          <a:effectLst/>
        </p:spPr>
        <p:txBody>
          <a:bodyPr anchor="b"/>
          <a:lstStyle>
            <a:lvl1pPr algn="r">
              <a:defRPr sz="4600" b="1"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022789" y="4607511"/>
            <a:ext cx="5971531" cy="835460"/>
          </a:xfrm>
        </p:spPr>
        <p:txBody>
          <a:bodyPr anchor="t"/>
          <a:lstStyle>
            <a:lvl1pPr marL="0" indent="0" algn="r">
              <a:buNone/>
              <a:defRPr sz="2000">
                <a:solidFill>
                  <a:schemeClr val="tx2"/>
                </a:solidFill>
              </a:defRPr>
            </a:lvl1pPr>
            <a:lvl2pPr marL="457100" indent="0">
              <a:buNone/>
              <a:defRPr sz="1800">
                <a:solidFill>
                  <a:schemeClr val="tx1">
                    <a:tint val="75000"/>
                  </a:schemeClr>
                </a:solidFill>
              </a:defRPr>
            </a:lvl2pPr>
            <a:lvl3pPr marL="914200" indent="0">
              <a:buNone/>
              <a:defRPr sz="1600">
                <a:solidFill>
                  <a:schemeClr val="tx1">
                    <a:tint val="75000"/>
                  </a:schemeClr>
                </a:solidFill>
              </a:defRPr>
            </a:lvl3pPr>
            <a:lvl4pPr marL="1371300" indent="0">
              <a:buNone/>
              <a:defRPr sz="1400">
                <a:solidFill>
                  <a:schemeClr val="tx1">
                    <a:tint val="75000"/>
                  </a:schemeClr>
                </a:solidFill>
              </a:defRPr>
            </a:lvl4pPr>
            <a:lvl5pPr marL="1828400" indent="0">
              <a:buNone/>
              <a:defRPr sz="1400">
                <a:solidFill>
                  <a:schemeClr val="tx1">
                    <a:tint val="75000"/>
                  </a:schemeClr>
                </a:solidFill>
              </a:defRPr>
            </a:lvl5pPr>
            <a:lvl6pPr marL="2285500" indent="0">
              <a:buNone/>
              <a:defRPr sz="1400">
                <a:solidFill>
                  <a:schemeClr val="tx1">
                    <a:tint val="75000"/>
                  </a:schemeClr>
                </a:solidFill>
              </a:defRPr>
            </a:lvl6pPr>
            <a:lvl7pPr marL="2742600" indent="0">
              <a:buNone/>
              <a:defRPr sz="1400">
                <a:solidFill>
                  <a:schemeClr val="tx1">
                    <a:tint val="75000"/>
                  </a:schemeClr>
                </a:solidFill>
              </a:defRPr>
            </a:lvl7pPr>
            <a:lvl8pPr marL="3199700" indent="0">
              <a:buNone/>
              <a:defRPr sz="1400">
                <a:solidFill>
                  <a:schemeClr val="tx1">
                    <a:tint val="75000"/>
                  </a:schemeClr>
                </a:solidFill>
              </a:defRPr>
            </a:lvl8pPr>
            <a:lvl9pPr marL="36568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061AB116-8DD5-4FC2-B832-7B31C07B9739}"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s-CO"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3215408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171977-DE60-45D7-8460-96316E5BCB3C}"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CO"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
        <p:nvSpPr>
          <p:cNvPr id="8" name="Title 7"/>
          <p:cNvSpPr>
            <a:spLocks noGrp="1"/>
          </p:cNvSpPr>
          <p:nvPr>
            <p:ph type="title"/>
          </p:nvPr>
        </p:nvSpPr>
        <p:spPr/>
        <p:txBody>
          <a:bodyPr/>
          <a:lstStyle/>
          <a:p>
            <a:r>
              <a:rPr lang="es-ES"/>
              <a:t>Haga clic para modificar el estilo de título del patrón</a:t>
            </a:r>
            <a:endParaRPr lang="en-US"/>
          </a:p>
        </p:txBody>
      </p:sp>
      <p:sp>
        <p:nvSpPr>
          <p:cNvPr id="9" name="Content Placeholder 8"/>
          <p:cNvSpPr>
            <a:spLocks noGrp="1"/>
          </p:cNvSpPr>
          <p:nvPr>
            <p:ph sz="quarter" idx="13"/>
          </p:nvPr>
        </p:nvSpPr>
        <p:spPr>
          <a:xfrm>
            <a:off x="1143198" y="731519"/>
            <a:ext cx="3347285"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4645959" y="731521"/>
            <a:ext cx="3347285" cy="347472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extLst>
      <p:ext uri="{BB962C8B-B14F-4D97-AF65-F5344CB8AC3E}">
        <p14:creationId xmlns:p14="http://schemas.microsoft.com/office/powerpoint/2010/main" val="1959035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199" y="731521"/>
            <a:ext cx="3347285"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00" indent="0">
              <a:buNone/>
              <a:defRPr sz="2000" b="1"/>
            </a:lvl2pPr>
            <a:lvl3pPr marL="914200" indent="0">
              <a:buNone/>
              <a:defRPr sz="1800" b="1"/>
            </a:lvl3pPr>
            <a:lvl4pPr marL="1371300" indent="0">
              <a:buNone/>
              <a:defRPr sz="1600" b="1"/>
            </a:lvl4pPr>
            <a:lvl5pPr marL="1828400" indent="0">
              <a:buNone/>
              <a:defRPr sz="1600" b="1"/>
            </a:lvl5pPr>
            <a:lvl6pPr marL="2285500" indent="0">
              <a:buNone/>
              <a:defRPr sz="1600" b="1"/>
            </a:lvl6pPr>
            <a:lvl7pPr marL="2742600" indent="0">
              <a:buNone/>
              <a:defRPr sz="1600" b="1"/>
            </a:lvl7pPr>
            <a:lvl8pPr marL="3199700" indent="0">
              <a:buNone/>
              <a:defRPr sz="1600" b="1"/>
            </a:lvl8pPr>
            <a:lvl9pPr marL="36568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56648" y="1400327"/>
            <a:ext cx="3347285"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8109" y="731521"/>
            <a:ext cx="3347285"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100" indent="0">
              <a:buNone/>
              <a:defRPr sz="2000" b="1"/>
            </a:lvl2pPr>
            <a:lvl3pPr marL="914200" indent="0">
              <a:buNone/>
              <a:defRPr sz="1800" b="1"/>
            </a:lvl3pPr>
            <a:lvl4pPr marL="1371300" indent="0">
              <a:buNone/>
              <a:defRPr sz="1600" b="1"/>
            </a:lvl4pPr>
            <a:lvl5pPr marL="1828400" indent="0">
              <a:buNone/>
              <a:defRPr sz="1600" b="1"/>
            </a:lvl5pPr>
            <a:lvl6pPr marL="2285500" indent="0">
              <a:buNone/>
              <a:defRPr sz="1600" b="1"/>
            </a:lvl6pPr>
            <a:lvl7pPr marL="2742600" indent="0">
              <a:buNone/>
              <a:defRPr sz="1600" b="1"/>
            </a:lvl7pPr>
            <a:lvl8pPr marL="3199700" indent="0">
              <a:buNone/>
              <a:defRPr sz="1600" b="1"/>
            </a:lvl8pPr>
            <a:lvl9pPr marL="3656800" indent="0">
              <a:buNone/>
              <a:defRPr sz="1600" b="1"/>
            </a:lvl9pPr>
          </a:lstStyle>
          <a:p>
            <a:pPr marL="0" lvl="0" indent="0" algn="ctr" defTabSz="914200" rtl="0" eaLnBrk="1" latinLnBrk="0" hangingPunct="1">
              <a:spcBef>
                <a:spcPct val="20000"/>
              </a:spcBef>
              <a:spcAft>
                <a:spcPts val="300"/>
              </a:spcAft>
              <a:buClr>
                <a:schemeClr val="accent6">
                  <a:lumMod val="75000"/>
                </a:schemeClr>
              </a:buClr>
              <a:buSzPct val="130000"/>
              <a:buFont typeface="Georgia" pitchFamily="18" charset="0"/>
              <a:buNone/>
            </a:pPr>
            <a:r>
              <a:rPr lang="es-ES"/>
              <a:t>Haga clic para modificar el estilo de texto del patrón</a:t>
            </a:r>
          </a:p>
        </p:txBody>
      </p:sp>
      <p:sp>
        <p:nvSpPr>
          <p:cNvPr id="6" name="Content Placeholder 5"/>
          <p:cNvSpPr>
            <a:spLocks noGrp="1"/>
          </p:cNvSpPr>
          <p:nvPr>
            <p:ph sz="quarter" idx="4"/>
          </p:nvPr>
        </p:nvSpPr>
        <p:spPr>
          <a:xfrm>
            <a:off x="4645832" y="1399032"/>
            <a:ext cx="3347285"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8CD10D7-1F83-42DC-B30A-C1359935BBBB}"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s-CO"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902975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DF7946D-A5B8-43C9-99AA-6CEF9150A599}"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s-CO" dirty="0">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64832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7816C-EC27-4564-8CDA-62B7474EB678}"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s-CO" dirty="0">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99780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242" y="2209801"/>
            <a:ext cx="3636716" cy="1258493"/>
          </a:xfrm>
          <a:effectLst/>
        </p:spPr>
        <p:txBody>
          <a:bodyPr anchor="b">
            <a:noAutofit/>
          </a:bodyPr>
          <a:lstStyle>
            <a:lvl1pPr marL="228550" indent="-228550" algn="l">
              <a:defRPr sz="2800" b="1">
                <a:effectLs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94314" y="731520"/>
            <a:ext cx="401778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75952" y="3497802"/>
            <a:ext cx="3389248" cy="2139518"/>
          </a:xfrm>
        </p:spPr>
        <p:txBody>
          <a:bodyPr/>
          <a:lstStyle>
            <a:lvl1pPr marL="0" indent="0">
              <a:buNone/>
              <a:defRPr sz="1400"/>
            </a:lvl1pPr>
            <a:lvl2pPr marL="457100" indent="0">
              <a:buNone/>
              <a:defRPr sz="1200"/>
            </a:lvl2pPr>
            <a:lvl3pPr marL="914200" indent="0">
              <a:buNone/>
              <a:defRPr sz="1000"/>
            </a:lvl3pPr>
            <a:lvl4pPr marL="1371300" indent="0">
              <a:buNone/>
              <a:defRPr sz="900"/>
            </a:lvl4pPr>
            <a:lvl5pPr marL="1828400" indent="0">
              <a:buNone/>
              <a:defRPr sz="900"/>
            </a:lvl5pPr>
            <a:lvl6pPr marL="2285500" indent="0">
              <a:buNone/>
              <a:defRPr sz="900"/>
            </a:lvl6pPr>
            <a:lvl7pPr marL="2742600" indent="0">
              <a:buNone/>
              <a:defRPr sz="900"/>
            </a:lvl7pPr>
            <a:lvl8pPr marL="3199700" indent="0">
              <a:buNone/>
              <a:defRPr sz="900"/>
            </a:lvl8pPr>
            <a:lvl9pPr marL="36568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039051C-E6C2-47E2-B3AE-FCFFA42F0B70}"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CO"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185102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5588"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9" name="Rectangle 8"/>
          <p:cNvSpPr/>
          <p:nvPr/>
        </p:nvSpPr>
        <p:spPr>
          <a:xfrm>
            <a:off x="0" y="0"/>
            <a:ext cx="9145588"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0" name="Rectangle 9"/>
          <p:cNvSpPr/>
          <p:nvPr/>
        </p:nvSpPr>
        <p:spPr>
          <a:xfrm>
            <a:off x="0" y="2652311"/>
            <a:ext cx="9145588"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1" name="Oval 10"/>
          <p:cNvSpPr/>
          <p:nvPr/>
        </p:nvSpPr>
        <p:spPr>
          <a:xfrm>
            <a:off x="0" y="1600200"/>
            <a:ext cx="9145588"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3" name="Picture Placeholder 2"/>
          <p:cNvSpPr>
            <a:spLocks noGrp="1"/>
          </p:cNvSpPr>
          <p:nvPr>
            <p:ph type="pic" idx="1"/>
          </p:nvPr>
        </p:nvSpPr>
        <p:spPr>
          <a:xfrm>
            <a:off x="4475952" y="1143000"/>
            <a:ext cx="4115515"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100" indent="0">
              <a:buNone/>
              <a:defRPr sz="2800"/>
            </a:lvl2pPr>
            <a:lvl3pPr marL="914200" indent="0">
              <a:buNone/>
              <a:defRPr sz="2400"/>
            </a:lvl3pPr>
            <a:lvl4pPr marL="1371300" indent="0">
              <a:buNone/>
              <a:defRPr sz="2000"/>
            </a:lvl4pPr>
            <a:lvl5pPr marL="1828400" indent="0">
              <a:buNone/>
              <a:defRPr sz="2000"/>
            </a:lvl5pPr>
            <a:lvl6pPr marL="2285500" indent="0">
              <a:buNone/>
              <a:defRPr sz="2000"/>
            </a:lvl6pPr>
            <a:lvl7pPr marL="2742600" indent="0">
              <a:buNone/>
              <a:defRPr sz="2000"/>
            </a:lvl7pPr>
            <a:lvl8pPr marL="3199700" indent="0">
              <a:buNone/>
              <a:defRPr sz="2000"/>
            </a:lvl8pPr>
            <a:lvl9pPr marL="36568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78039" y="1010486"/>
            <a:ext cx="3694756" cy="2163020"/>
          </a:xfrm>
        </p:spPr>
        <p:txBody>
          <a:bodyPr anchor="b"/>
          <a:lstStyle>
            <a:lvl1pPr marL="182840" indent="-182840">
              <a:buFont typeface="Georgia" pitchFamily="18" charset="0"/>
              <a:buChar char="*"/>
              <a:defRPr sz="1600"/>
            </a:lvl1pPr>
            <a:lvl2pPr marL="457100" indent="0">
              <a:buNone/>
              <a:defRPr sz="1200"/>
            </a:lvl2pPr>
            <a:lvl3pPr marL="914200" indent="0">
              <a:buNone/>
              <a:defRPr sz="1000"/>
            </a:lvl3pPr>
            <a:lvl4pPr marL="1371300" indent="0">
              <a:buNone/>
              <a:defRPr sz="900"/>
            </a:lvl4pPr>
            <a:lvl5pPr marL="1828400" indent="0">
              <a:buNone/>
              <a:defRPr sz="900"/>
            </a:lvl5pPr>
            <a:lvl6pPr marL="2285500" indent="0">
              <a:buNone/>
              <a:defRPr sz="900"/>
            </a:lvl6pPr>
            <a:lvl7pPr marL="2742600" indent="0">
              <a:buNone/>
              <a:defRPr sz="900"/>
            </a:lvl7pPr>
            <a:lvl8pPr marL="3199700" indent="0">
              <a:buNone/>
              <a:defRPr sz="900"/>
            </a:lvl8pPr>
            <a:lvl9pPr marL="36568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8A67127-9B49-4A5E-AB6A-81A5F172913B}" type="datetime1">
              <a:rPr lang="es-CO" smtClean="0">
                <a:solidFill>
                  <a:prstClr val="black">
                    <a:lumMod val="50000"/>
                    <a:lumOff val="50000"/>
                  </a:prstClr>
                </a:solidFill>
              </a:rPr>
              <a:pPr/>
              <a:t>29/08/2019</a:t>
            </a:fld>
            <a:endParaRPr lang="es-CO"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s-CO"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FADC2E0-D8FD-4047-A488-83FAF1F78CC3}" type="slidenum">
              <a:rPr lang="es-CO" smtClean="0">
                <a:solidFill>
                  <a:prstClr val="black">
                    <a:lumMod val="50000"/>
                    <a:lumOff val="50000"/>
                  </a:prstClr>
                </a:solidFill>
              </a:rPr>
              <a:pPr/>
              <a:t>‹Nº›</a:t>
            </a:fld>
            <a:endParaRPr lang="es-CO" dirty="0">
              <a:solidFill>
                <a:prstClr val="black">
                  <a:lumMod val="50000"/>
                  <a:lumOff val="50000"/>
                </a:prstClr>
              </a:solidFill>
            </a:endParaRPr>
          </a:p>
        </p:txBody>
      </p:sp>
      <p:sp>
        <p:nvSpPr>
          <p:cNvPr id="2" name="Title 1"/>
          <p:cNvSpPr>
            <a:spLocks noGrp="1"/>
          </p:cNvSpPr>
          <p:nvPr>
            <p:ph type="title"/>
          </p:nvPr>
        </p:nvSpPr>
        <p:spPr>
          <a:xfrm>
            <a:off x="727394" y="4464421"/>
            <a:ext cx="6384647" cy="1143000"/>
          </a:xfrm>
        </p:spPr>
        <p:txBody>
          <a:bodyPr anchor="b">
            <a:noAutofit/>
          </a:bodyPr>
          <a:lstStyle>
            <a:lvl1pPr algn="l">
              <a:defRPr sz="4600" b="1"/>
            </a:lvl1pPr>
          </a:lstStyle>
          <a:p>
            <a:r>
              <a:rPr lang="es-ES"/>
              <a:t>Haga clic para modificar el estilo de título del patrón</a:t>
            </a:r>
            <a:endParaRPr lang="en-US" dirty="0"/>
          </a:p>
        </p:txBody>
      </p:sp>
    </p:spTree>
    <p:extLst>
      <p:ext uri="{BB962C8B-B14F-4D97-AF65-F5344CB8AC3E}">
        <p14:creationId xmlns:p14="http://schemas.microsoft.com/office/powerpoint/2010/main" val="230345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5105400"/>
            <a:ext cx="9145588"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8" name="Rectangle 7"/>
          <p:cNvSpPr/>
          <p:nvPr/>
        </p:nvSpPr>
        <p:spPr>
          <a:xfrm>
            <a:off x="0" y="0"/>
            <a:ext cx="9145588"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9" name="Rectangle 8"/>
          <p:cNvSpPr/>
          <p:nvPr/>
        </p:nvSpPr>
        <p:spPr>
          <a:xfrm>
            <a:off x="0" y="3768304"/>
            <a:ext cx="9145588"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10" name="Oval 9"/>
          <p:cNvSpPr/>
          <p:nvPr/>
        </p:nvSpPr>
        <p:spPr>
          <a:xfrm>
            <a:off x="0" y="1600200"/>
            <a:ext cx="9145588"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pPr algn="ctr" defTabSz="914200"/>
            <a:endParaRPr lang="en-US" dirty="0">
              <a:solidFill>
                <a:prstClr val="white"/>
              </a:solidFill>
            </a:endParaRPr>
          </a:p>
        </p:txBody>
      </p:sp>
      <p:sp>
        <p:nvSpPr>
          <p:cNvPr id="2" name="Title Placeholder 1"/>
          <p:cNvSpPr>
            <a:spLocks noGrp="1"/>
          </p:cNvSpPr>
          <p:nvPr>
            <p:ph type="title"/>
          </p:nvPr>
        </p:nvSpPr>
        <p:spPr>
          <a:xfrm>
            <a:off x="1793602" y="4372168"/>
            <a:ext cx="6513642" cy="1143000"/>
          </a:xfrm>
          <a:prstGeom prst="rect">
            <a:avLst/>
          </a:prstGeom>
          <a:effectLst/>
        </p:spPr>
        <p:txBody>
          <a:bodyPr vert="horz" lIns="91420" tIns="45710" rIns="91420" bIns="45710" rtlCol="0" anchor="t" anchorCtr="0">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198" y="732260"/>
            <a:ext cx="6401912" cy="3474720"/>
          </a:xfrm>
          <a:prstGeom prst="rect">
            <a:avLst/>
          </a:prstGeom>
        </p:spPr>
        <p:txBody>
          <a:bodyPr vert="horz" lIns="91420" tIns="45710" rIns="91420" bIns="4571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173272" y="6172202"/>
            <a:ext cx="2515037" cy="365125"/>
          </a:xfrm>
          <a:prstGeom prst="rect">
            <a:avLst/>
          </a:prstGeom>
        </p:spPr>
        <p:txBody>
          <a:bodyPr vert="horz" lIns="91420" tIns="45710" rIns="91420" bIns="45710" rtlCol="0" anchor="ctr"/>
          <a:lstStyle>
            <a:lvl1pPr algn="r">
              <a:defRPr sz="1100" b="1">
                <a:solidFill>
                  <a:schemeClr val="tx1">
                    <a:lumMod val="50000"/>
                    <a:lumOff val="50000"/>
                  </a:schemeClr>
                </a:solidFill>
              </a:defRPr>
            </a:lvl1pPr>
          </a:lstStyle>
          <a:p>
            <a:pPr defTabSz="914200"/>
            <a:fld id="{4A6AC65D-BDAA-4D86-8625-5CA660CD7299}" type="datetime1">
              <a:rPr lang="es-CO" smtClean="0">
                <a:solidFill>
                  <a:prstClr val="black">
                    <a:lumMod val="50000"/>
                    <a:lumOff val="50000"/>
                  </a:prstClr>
                </a:solidFill>
              </a:rPr>
              <a:pPr defTabSz="914200"/>
              <a:t>29/08/2019</a:t>
            </a:fld>
            <a:endParaRPr lang="es-CO" dirty="0">
              <a:solidFill>
                <a:prstClr val="black">
                  <a:lumMod val="50000"/>
                  <a:lumOff val="50000"/>
                </a:prstClr>
              </a:solidFill>
            </a:endParaRPr>
          </a:p>
        </p:txBody>
      </p:sp>
      <p:sp>
        <p:nvSpPr>
          <p:cNvPr id="5" name="Footer Placeholder 4"/>
          <p:cNvSpPr>
            <a:spLocks noGrp="1"/>
          </p:cNvSpPr>
          <p:nvPr>
            <p:ph type="ftr" sz="quarter" idx="3"/>
          </p:nvPr>
        </p:nvSpPr>
        <p:spPr>
          <a:xfrm>
            <a:off x="457279" y="6172202"/>
            <a:ext cx="3353383" cy="365125"/>
          </a:xfrm>
          <a:prstGeom prst="rect">
            <a:avLst/>
          </a:prstGeom>
        </p:spPr>
        <p:txBody>
          <a:bodyPr vert="horz" lIns="91420" tIns="45710" rIns="91420" bIns="45710" rtlCol="0" anchor="ctr"/>
          <a:lstStyle>
            <a:lvl1pPr algn="l">
              <a:defRPr sz="1100" b="1">
                <a:solidFill>
                  <a:schemeClr val="tx1">
                    <a:lumMod val="50000"/>
                    <a:lumOff val="50000"/>
                  </a:schemeClr>
                </a:solidFill>
              </a:defRPr>
            </a:lvl1pPr>
          </a:lstStyle>
          <a:p>
            <a:pPr defTabSz="914200"/>
            <a:endParaRPr lang="es-CO" dirty="0">
              <a:solidFill>
                <a:prstClr val="black">
                  <a:lumMod val="50000"/>
                  <a:lumOff val="50000"/>
                </a:prstClr>
              </a:solidFill>
            </a:endParaRPr>
          </a:p>
        </p:txBody>
      </p:sp>
      <p:sp>
        <p:nvSpPr>
          <p:cNvPr id="6" name="Slide Number Placeholder 5"/>
          <p:cNvSpPr>
            <a:spLocks noGrp="1"/>
          </p:cNvSpPr>
          <p:nvPr>
            <p:ph type="sldNum" sz="quarter" idx="4"/>
          </p:nvPr>
        </p:nvSpPr>
        <p:spPr>
          <a:xfrm>
            <a:off x="3810661" y="6172202"/>
            <a:ext cx="1829118" cy="365125"/>
          </a:xfrm>
          <a:prstGeom prst="rect">
            <a:avLst/>
          </a:prstGeom>
        </p:spPr>
        <p:txBody>
          <a:bodyPr vert="horz" lIns="91420" tIns="45710" rIns="91420" bIns="45710" rtlCol="0" anchor="ctr"/>
          <a:lstStyle>
            <a:lvl1pPr algn="ctr">
              <a:defRPr sz="1200" b="1">
                <a:solidFill>
                  <a:schemeClr val="tx1">
                    <a:lumMod val="50000"/>
                    <a:lumOff val="50000"/>
                  </a:schemeClr>
                </a:solidFill>
              </a:defRPr>
            </a:lvl1pPr>
          </a:lstStyle>
          <a:p>
            <a:pPr defTabSz="914200"/>
            <a:fld id="{0FADC2E0-D8FD-4047-A488-83FAF1F78CC3}" type="slidenum">
              <a:rPr lang="es-CO" smtClean="0">
                <a:solidFill>
                  <a:prstClr val="black">
                    <a:lumMod val="50000"/>
                    <a:lumOff val="50000"/>
                  </a:prstClr>
                </a:solidFill>
              </a:rPr>
              <a:pPr defTabSz="914200"/>
              <a:t>‹Nº›</a:t>
            </a:fld>
            <a:endParaRPr lang="es-CO" dirty="0">
              <a:solidFill>
                <a:prstClr val="black">
                  <a:lumMod val="50000"/>
                  <a:lumOff val="50000"/>
                </a:prstClr>
              </a:solidFill>
            </a:endParaRPr>
          </a:p>
        </p:txBody>
      </p:sp>
    </p:spTree>
    <p:extLst>
      <p:ext uri="{BB962C8B-B14F-4D97-AF65-F5344CB8AC3E}">
        <p14:creationId xmlns:p14="http://schemas.microsoft.com/office/powerpoint/2010/main" val="319204126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ftr="0" dt="0"/>
  <p:txStyles>
    <p:titleStyle>
      <a:lvl1pPr marL="319970" indent="-319970" algn="r" defTabSz="9142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550"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520"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780"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040"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584"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3844"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530"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5500"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186" indent="-182840" algn="l" defTabSz="9142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200" rtl="0" eaLnBrk="1" latinLnBrk="0" hangingPunct="1">
        <a:defRPr sz="1800" kern="1200">
          <a:solidFill>
            <a:schemeClr val="tx1"/>
          </a:solidFill>
          <a:latin typeface="+mn-lt"/>
          <a:ea typeface="+mn-ea"/>
          <a:cs typeface="+mn-cs"/>
        </a:defRPr>
      </a:lvl1pPr>
      <a:lvl2pPr marL="457100" algn="l" defTabSz="914200" rtl="0" eaLnBrk="1" latinLnBrk="0" hangingPunct="1">
        <a:defRPr sz="1800" kern="1200">
          <a:solidFill>
            <a:schemeClr val="tx1"/>
          </a:solidFill>
          <a:latin typeface="+mn-lt"/>
          <a:ea typeface="+mn-ea"/>
          <a:cs typeface="+mn-cs"/>
        </a:defRPr>
      </a:lvl2pPr>
      <a:lvl3pPr marL="914200" algn="l" defTabSz="914200" rtl="0" eaLnBrk="1" latinLnBrk="0" hangingPunct="1">
        <a:defRPr sz="1800" kern="1200">
          <a:solidFill>
            <a:schemeClr val="tx1"/>
          </a:solidFill>
          <a:latin typeface="+mn-lt"/>
          <a:ea typeface="+mn-ea"/>
          <a:cs typeface="+mn-cs"/>
        </a:defRPr>
      </a:lvl3pPr>
      <a:lvl4pPr marL="1371300" algn="l" defTabSz="914200" rtl="0" eaLnBrk="1" latinLnBrk="0" hangingPunct="1">
        <a:defRPr sz="1800" kern="1200">
          <a:solidFill>
            <a:schemeClr val="tx1"/>
          </a:solidFill>
          <a:latin typeface="+mn-lt"/>
          <a:ea typeface="+mn-ea"/>
          <a:cs typeface="+mn-cs"/>
        </a:defRPr>
      </a:lvl4pPr>
      <a:lvl5pPr marL="1828400" algn="l" defTabSz="914200" rtl="0" eaLnBrk="1" latinLnBrk="0" hangingPunct="1">
        <a:defRPr sz="1800" kern="1200">
          <a:solidFill>
            <a:schemeClr val="tx1"/>
          </a:solidFill>
          <a:latin typeface="+mn-lt"/>
          <a:ea typeface="+mn-ea"/>
          <a:cs typeface="+mn-cs"/>
        </a:defRPr>
      </a:lvl5pPr>
      <a:lvl6pPr marL="2285500" algn="l" defTabSz="914200" rtl="0" eaLnBrk="1" latinLnBrk="0" hangingPunct="1">
        <a:defRPr sz="1800" kern="1200">
          <a:solidFill>
            <a:schemeClr val="tx1"/>
          </a:solidFill>
          <a:latin typeface="+mn-lt"/>
          <a:ea typeface="+mn-ea"/>
          <a:cs typeface="+mn-cs"/>
        </a:defRPr>
      </a:lvl6pPr>
      <a:lvl7pPr marL="2742600" algn="l" defTabSz="914200" rtl="0" eaLnBrk="1" latinLnBrk="0" hangingPunct="1">
        <a:defRPr sz="1800" kern="1200">
          <a:solidFill>
            <a:schemeClr val="tx1"/>
          </a:solidFill>
          <a:latin typeface="+mn-lt"/>
          <a:ea typeface="+mn-ea"/>
          <a:cs typeface="+mn-cs"/>
        </a:defRPr>
      </a:lvl7pPr>
      <a:lvl8pPr marL="3199700" algn="l" defTabSz="914200" rtl="0" eaLnBrk="1" latinLnBrk="0" hangingPunct="1">
        <a:defRPr sz="1800" kern="1200">
          <a:solidFill>
            <a:schemeClr val="tx1"/>
          </a:solidFill>
          <a:latin typeface="+mn-lt"/>
          <a:ea typeface="+mn-ea"/>
          <a:cs typeface="+mn-cs"/>
        </a:defRPr>
      </a:lvl8pPr>
      <a:lvl9pPr marL="3656800" algn="l" defTabSz="914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8.jpeg"/><Relationship Id="rId7" Type="http://schemas.openxmlformats.org/officeDocument/2006/relationships/image" Target="../media/image3.pn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2.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4.jpeg"/><Relationship Id="rId7"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8.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0.jpeg"/><Relationship Id="rId7"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9.jpeg"/><Relationship Id="rId7"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11.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2.wdp"/><Relationship Id="rId7"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4.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2.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55517" y="1036720"/>
            <a:ext cx="4047300" cy="3899793"/>
          </a:xfrm>
          <a:prstGeom prst="rect">
            <a:avLst/>
          </a:prstGeom>
          <a:blipFill dpi="0" rotWithShape="1">
            <a:blip r:embed="rId2">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287982" y="3180400"/>
            <a:ext cx="6013004" cy="707199"/>
          </a:xfrm>
          <a:prstGeom prst="rect">
            <a:avLst/>
          </a:prstGeom>
        </p:spPr>
        <p:txBody>
          <a:bodyPr wrap="square" lIns="90760" tIns="45380" rIns="90760" bIns="45380">
            <a:spAutoFit/>
          </a:bodyPr>
          <a:lstStyle/>
          <a:p>
            <a:pPr algn="ctr"/>
            <a:r>
              <a:rPr lang="es-CO" sz="4000" b="1" dirty="0">
                <a:solidFill>
                  <a:srgbClr val="002060"/>
                </a:solidFill>
                <a:effectLst>
                  <a:outerShdw blurRad="38100" dist="38100" dir="2700000" algn="tl">
                    <a:srgbClr val="000000">
                      <a:alpha val="43137"/>
                    </a:srgbClr>
                  </a:outerShdw>
                </a:effectLst>
                <a:latin typeface="+mj-lt"/>
                <a:ea typeface="Batang" panose="02030600000101010101" pitchFamily="18" charset="-127"/>
              </a:rPr>
              <a:t>PROPUESTA</a:t>
            </a: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046"/>
            <a:ext cx="1409524" cy="1085714"/>
          </a:xfrm>
          <a:prstGeom prst="rect">
            <a:avLst/>
          </a:prstGeom>
        </p:spPr>
      </p:pic>
      <p:pic>
        <p:nvPicPr>
          <p:cNvPr id="2" name="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084" y="4269374"/>
            <a:ext cx="3323184" cy="858863"/>
          </a:xfrm>
          <a:prstGeom prst="rect">
            <a:avLst/>
          </a:prstGeom>
          <a:solidFill>
            <a:schemeClr val="bg1"/>
          </a:solidFill>
        </p:spPr>
      </p:pic>
      <p:grpSp>
        <p:nvGrpSpPr>
          <p:cNvPr id="4" name="3 Grupo"/>
          <p:cNvGrpSpPr/>
          <p:nvPr/>
        </p:nvGrpSpPr>
        <p:grpSpPr>
          <a:xfrm>
            <a:off x="6300986" y="0"/>
            <a:ext cx="2872354" cy="6858000"/>
            <a:chOff x="6300986" y="0"/>
            <a:chExt cx="2872354" cy="6858000"/>
          </a:xfrm>
        </p:grpSpPr>
        <p:pic>
          <p:nvPicPr>
            <p:cNvPr id="2050" name="Picture 2" descr="Resultado de imagen para buenos air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 r="18690"/>
            <a:stretch/>
          </p:blipFill>
          <p:spPr bwMode="auto">
            <a:xfrm>
              <a:off x="6300986" y="0"/>
              <a:ext cx="2872354" cy="18927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buenos ai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986" y="1892723"/>
              <a:ext cx="2872353" cy="17952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calafate argentin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1163" b="10473"/>
            <a:stretch/>
          </p:blipFill>
          <p:spPr bwMode="auto">
            <a:xfrm>
              <a:off x="6300986" y="3687944"/>
              <a:ext cx="2844602" cy="16718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buenos air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967"/>
            <a:stretch/>
          </p:blipFill>
          <p:spPr bwMode="auto">
            <a:xfrm>
              <a:off x="6300986" y="5291200"/>
              <a:ext cx="2844602" cy="1566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9287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1628800"/>
            <a:ext cx="4428778" cy="1568974"/>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RESTAURANT </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LA  PAROLACCIA</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 DE PALERMO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sp>
        <p:nvSpPr>
          <p:cNvPr id="3" name="2 Rectángulo"/>
          <p:cNvSpPr/>
          <p:nvPr/>
        </p:nvSpPr>
        <p:spPr>
          <a:xfrm>
            <a:off x="325987" y="3717032"/>
            <a:ext cx="3886767" cy="1384995"/>
          </a:xfrm>
          <a:prstGeom prst="rect">
            <a:avLst/>
          </a:prstGeom>
        </p:spPr>
        <p:txBody>
          <a:bodyPr wrap="square">
            <a:spAutoFit/>
          </a:bodyPr>
          <a:lstStyle/>
          <a:p>
            <a:pPr algn="just"/>
            <a:r>
              <a:rPr lang="es-CO" sz="1400" b="1" dirty="0">
                <a:latin typeface="Century Gothic" panose="020B0502020202020204" pitchFamily="34" charset="0"/>
              </a:rPr>
              <a:t>La Parolaccia es una famosa cadena de restaurantes cuyo espíritu está moldeado por los sabores italianos, y que desde 1988 ofrece un servicio de primer nivel en la ciudad de Buenos Aires. El local ubicado en Palermo es elegante y amplio</a:t>
            </a:r>
          </a:p>
        </p:txBody>
      </p:sp>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3500" r="12864"/>
          <a:stretch/>
        </p:blipFill>
        <p:spPr bwMode="auto">
          <a:xfrm>
            <a:off x="4428778" y="7937"/>
            <a:ext cx="4716810" cy="360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126"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8806" r="12542" b="3524"/>
          <a:stretch/>
        </p:blipFill>
        <p:spPr bwMode="auto">
          <a:xfrm>
            <a:off x="4428778" y="3603551"/>
            <a:ext cx="4716810" cy="3254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08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84382" y="1628800"/>
            <a:ext cx="4161205"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ESTADIO Y MUSEO</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 LA BOMBONERA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336792" y="3068960"/>
            <a:ext cx="3456384" cy="2246769"/>
          </a:xfrm>
          <a:prstGeom prst="rect">
            <a:avLst/>
          </a:prstGeom>
        </p:spPr>
        <p:txBody>
          <a:bodyPr wrap="square">
            <a:spAutoFit/>
          </a:bodyPr>
          <a:lstStyle/>
          <a:p>
            <a:pPr algn="just"/>
            <a:r>
              <a:rPr lang="es-CO" sz="1400" b="1" dirty="0">
                <a:latin typeface="Century Gothic" panose="020B0502020202020204" pitchFamily="34" charset="0"/>
              </a:rPr>
              <a:t>El estadio Alberto J. Armando, más conocido como La Bombonera, es un estadio de fútbol, propiedad del Club Atlético Boca Juniors. Se ubica en el barrio de La Boca en la ciudad de Buenos Aires, Argentina.</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Reconocido por diversos medios internacionales como uno de los más emblemáticos del mundo</a:t>
            </a:r>
          </a:p>
        </p:txBody>
      </p:sp>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170" name="Picture 2" descr="Resultado de imagen para estadio boca junio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160338"/>
            <a:ext cx="4984385" cy="3066566"/>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7172" name="Picture 4" descr="Resultado de imagen para museo de la bombone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270181"/>
            <a:ext cx="4984386" cy="327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2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17722" y="1844824"/>
            <a:ext cx="4266348" cy="1568974"/>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CENA EN GALA TANGO</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CASA DE LUJO</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171695" y="3326407"/>
            <a:ext cx="3595971" cy="2893100"/>
          </a:xfrm>
          <a:prstGeom prst="rect">
            <a:avLst/>
          </a:prstGeom>
        </p:spPr>
        <p:txBody>
          <a:bodyPr wrap="square">
            <a:spAutoFit/>
          </a:bodyPr>
          <a:lstStyle/>
          <a:p>
            <a:pPr algn="just"/>
            <a:r>
              <a:rPr lang="es-CO" sz="1400" b="1" dirty="0">
                <a:latin typeface="Century Gothic" panose="020B0502020202020204" pitchFamily="34" charset="0"/>
              </a:rPr>
              <a:t>En un lugar único por su arquitectura y decoración, de estilo francés. Sus exclusivos detalles de refinamiento hacen de Gala Tango el sitio de mayor glamour de Buenos Aires, La Cocina Gourmet a la Carta está diseñada especialmente para los clientes más exigentes y  acompañada con vinos de una de las Bodegas más exclusivas de la Argentina. Un Show de Tango y Folclore elegante, cálido y refinado lo definen a Gala Tango como un nivel superior en arte popular</a:t>
            </a:r>
          </a:p>
        </p:txBody>
      </p:sp>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46" name="Picture 2" descr="https://www.galatango.com/pics/imagenes/imagen_893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9" y="3326407"/>
            <a:ext cx="4958071" cy="329711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gala tango buenos air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49" y="269534"/>
            <a:ext cx="4958071" cy="3098794"/>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spTree>
    <p:extLst>
      <p:ext uri="{BB962C8B-B14F-4D97-AF65-F5344CB8AC3E}">
        <p14:creationId xmlns:p14="http://schemas.microsoft.com/office/powerpoint/2010/main" val="201861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1219469745"/>
              </p:ext>
            </p:extLst>
          </p:nvPr>
        </p:nvGraphicFramePr>
        <p:xfrm>
          <a:off x="554386" y="1844824"/>
          <a:ext cx="7959442" cy="5012040"/>
        </p:xfrm>
        <a:graphic>
          <a:graphicData uri="http://schemas.openxmlformats.org/drawingml/2006/table">
            <a:tbl>
              <a:tblPr firstRow="1" bandRow="1">
                <a:effectLst>
                  <a:innerShdw blurRad="114300">
                    <a:prstClr val="black"/>
                  </a:innerShdw>
                </a:effectLst>
                <a:tableStyleId>{2D5ABB26-0587-4C30-8999-92F81FD0307C}</a:tableStyleId>
              </a:tblPr>
              <a:tblGrid>
                <a:gridCol w="2701893">
                  <a:extLst>
                    <a:ext uri="{9D8B030D-6E8A-4147-A177-3AD203B41FA5}">
                      <a16:colId xmlns:a16="http://schemas.microsoft.com/office/drawing/2014/main" val="20000"/>
                    </a:ext>
                  </a:extLst>
                </a:gridCol>
                <a:gridCol w="2701893">
                  <a:extLst>
                    <a:ext uri="{9D8B030D-6E8A-4147-A177-3AD203B41FA5}">
                      <a16:colId xmlns:a16="http://schemas.microsoft.com/office/drawing/2014/main" val="20001"/>
                    </a:ext>
                  </a:extLst>
                </a:gridCol>
                <a:gridCol w="2555656">
                  <a:extLst>
                    <a:ext uri="{9D8B030D-6E8A-4147-A177-3AD203B41FA5}">
                      <a16:colId xmlns:a16="http://schemas.microsoft.com/office/drawing/2014/main" val="20002"/>
                    </a:ext>
                  </a:extLst>
                </a:gridCol>
              </a:tblGrid>
              <a:tr h="656866">
                <a:tc gridSpan="3">
                  <a:txBody>
                    <a:bodyPr/>
                    <a:lstStyle/>
                    <a:p>
                      <a:pPr algn="ctr"/>
                      <a:r>
                        <a:rPr lang="es-CO" sz="2500" b="0" dirty="0"/>
                        <a:t>DÍA 3</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kern="1200" dirty="0">
                          <a:solidFill>
                            <a:schemeClr val="tx1"/>
                          </a:solidFill>
                          <a:latin typeface="+mn-lt"/>
                          <a:ea typeface="+mn-ea"/>
                          <a:cs typeface="+mn-cs"/>
                        </a:rPr>
                        <a:t>MAÑANA</a:t>
                      </a: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Desayuno en el Hotel (A esta hora Se puede ofrecer Cajita feliz para llevar o estación de Café y Jugos en el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Check Out</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03:40 am Traslado desde el Hotel a Aeroparque para tomar el vuelo con destino Calafate</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05:40 am Salida con destino Calafate</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08:55 am Llegada a Calafate, recepción en el aeropuerto y traslado al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Check in privado</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13:00 pm Almuerzo en el Hotel con y vinos incluidos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Tarde libre</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20:30 a 23:00 pm Cena en Restaurant La Tablita con traslados y vinos incluidos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Regreso al hotel</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Alojamiento</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4087891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Resultado de imagen para calafate argent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5" y="1"/>
            <a:ext cx="9187247" cy="6890436"/>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
        <p:nvSpPr>
          <p:cNvPr id="6" name="2 Cinta perforada"/>
          <p:cNvSpPr/>
          <p:nvPr/>
        </p:nvSpPr>
        <p:spPr>
          <a:xfrm flipH="1">
            <a:off x="-28109" y="0"/>
            <a:ext cx="4163628" cy="497778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44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36"/>
              <a:gd name="connsiteY0" fmla="*/ 0 h 10045"/>
              <a:gd name="connsiteX1" fmla="*/ 2536 w 10036"/>
              <a:gd name="connsiteY1" fmla="*/ 489 h 10045"/>
              <a:gd name="connsiteX2" fmla="*/ 5036 w 10036"/>
              <a:gd name="connsiteY2" fmla="*/ 1045 h 10045"/>
              <a:gd name="connsiteX3" fmla="*/ 7536 w 10036"/>
              <a:gd name="connsiteY3" fmla="*/ 45 h 10045"/>
              <a:gd name="connsiteX4" fmla="*/ 10036 w 10036"/>
              <a:gd name="connsiteY4" fmla="*/ 1045 h 10045"/>
              <a:gd name="connsiteX5" fmla="*/ 10036 w 10036"/>
              <a:gd name="connsiteY5" fmla="*/ 9045 h 10045"/>
              <a:gd name="connsiteX6" fmla="*/ 7536 w 10036"/>
              <a:gd name="connsiteY6" fmla="*/ 8045 h 10045"/>
              <a:gd name="connsiteX7" fmla="*/ 5036 w 10036"/>
              <a:gd name="connsiteY7" fmla="*/ 9045 h 10045"/>
              <a:gd name="connsiteX8" fmla="*/ 2536 w 10036"/>
              <a:gd name="connsiteY8" fmla="*/ 10045 h 10045"/>
              <a:gd name="connsiteX9" fmla="*/ 36 w 10036"/>
              <a:gd name="connsiteY9" fmla="*/ 9045 h 10045"/>
              <a:gd name="connsiteX10" fmla="*/ 0 w 10036"/>
              <a:gd name="connsiteY10" fmla="*/ 0 h 10045"/>
              <a:gd name="connsiteX0" fmla="*/ 0 w 10036"/>
              <a:gd name="connsiteY0" fmla="*/ 406 h 10451"/>
              <a:gd name="connsiteX1" fmla="*/ 5036 w 10036"/>
              <a:gd name="connsiteY1" fmla="*/ 1451 h 10451"/>
              <a:gd name="connsiteX2" fmla="*/ 7536 w 10036"/>
              <a:gd name="connsiteY2" fmla="*/ 451 h 10451"/>
              <a:gd name="connsiteX3" fmla="*/ 10036 w 10036"/>
              <a:gd name="connsiteY3" fmla="*/ 1451 h 10451"/>
              <a:gd name="connsiteX4" fmla="*/ 10036 w 10036"/>
              <a:gd name="connsiteY4" fmla="*/ 9451 h 10451"/>
              <a:gd name="connsiteX5" fmla="*/ 7536 w 10036"/>
              <a:gd name="connsiteY5" fmla="*/ 8451 h 10451"/>
              <a:gd name="connsiteX6" fmla="*/ 5036 w 10036"/>
              <a:gd name="connsiteY6" fmla="*/ 9451 h 10451"/>
              <a:gd name="connsiteX7" fmla="*/ 2536 w 10036"/>
              <a:gd name="connsiteY7" fmla="*/ 10451 h 10451"/>
              <a:gd name="connsiteX8" fmla="*/ 36 w 10036"/>
              <a:gd name="connsiteY8" fmla="*/ 9451 h 10451"/>
              <a:gd name="connsiteX9" fmla="*/ 0 w 10036"/>
              <a:gd name="connsiteY9" fmla="*/ 406 h 10451"/>
              <a:gd name="connsiteX0" fmla="*/ 0 w 10036"/>
              <a:gd name="connsiteY0" fmla="*/ 694 h 10739"/>
              <a:gd name="connsiteX1" fmla="*/ 7536 w 10036"/>
              <a:gd name="connsiteY1" fmla="*/ 739 h 10739"/>
              <a:gd name="connsiteX2" fmla="*/ 10036 w 10036"/>
              <a:gd name="connsiteY2" fmla="*/ 1739 h 10739"/>
              <a:gd name="connsiteX3" fmla="*/ 10036 w 10036"/>
              <a:gd name="connsiteY3" fmla="*/ 9739 h 10739"/>
              <a:gd name="connsiteX4" fmla="*/ 7536 w 10036"/>
              <a:gd name="connsiteY4" fmla="*/ 8739 h 10739"/>
              <a:gd name="connsiteX5" fmla="*/ 5036 w 10036"/>
              <a:gd name="connsiteY5" fmla="*/ 9739 h 10739"/>
              <a:gd name="connsiteX6" fmla="*/ 2536 w 10036"/>
              <a:gd name="connsiteY6" fmla="*/ 10739 h 10739"/>
              <a:gd name="connsiteX7" fmla="*/ 36 w 10036"/>
              <a:gd name="connsiteY7" fmla="*/ 9739 h 10739"/>
              <a:gd name="connsiteX8" fmla="*/ 0 w 10036"/>
              <a:gd name="connsiteY8" fmla="*/ 694 h 10739"/>
              <a:gd name="connsiteX0" fmla="*/ 0 w 10036"/>
              <a:gd name="connsiteY0" fmla="*/ 658 h 10703"/>
              <a:gd name="connsiteX1" fmla="*/ 10036 w 10036"/>
              <a:gd name="connsiteY1" fmla="*/ 1703 h 10703"/>
              <a:gd name="connsiteX2" fmla="*/ 10036 w 10036"/>
              <a:gd name="connsiteY2" fmla="*/ 9703 h 10703"/>
              <a:gd name="connsiteX3" fmla="*/ 7536 w 10036"/>
              <a:gd name="connsiteY3" fmla="*/ 8703 h 10703"/>
              <a:gd name="connsiteX4" fmla="*/ 5036 w 10036"/>
              <a:gd name="connsiteY4" fmla="*/ 9703 h 10703"/>
              <a:gd name="connsiteX5" fmla="*/ 2536 w 10036"/>
              <a:gd name="connsiteY5" fmla="*/ 10703 h 10703"/>
              <a:gd name="connsiteX6" fmla="*/ 36 w 10036"/>
              <a:gd name="connsiteY6" fmla="*/ 9703 h 10703"/>
              <a:gd name="connsiteX7" fmla="*/ 0 w 10036"/>
              <a:gd name="connsiteY7" fmla="*/ 658 h 10703"/>
              <a:gd name="connsiteX0" fmla="*/ 0 w 10072"/>
              <a:gd name="connsiteY0" fmla="*/ 851 h 10896"/>
              <a:gd name="connsiteX1" fmla="*/ 10072 w 10072"/>
              <a:gd name="connsiteY1" fmla="*/ 1315 h 10896"/>
              <a:gd name="connsiteX2" fmla="*/ 10036 w 10072"/>
              <a:gd name="connsiteY2" fmla="*/ 9896 h 10896"/>
              <a:gd name="connsiteX3" fmla="*/ 7536 w 10072"/>
              <a:gd name="connsiteY3" fmla="*/ 8896 h 10896"/>
              <a:gd name="connsiteX4" fmla="*/ 5036 w 10072"/>
              <a:gd name="connsiteY4" fmla="*/ 9896 h 10896"/>
              <a:gd name="connsiteX5" fmla="*/ 2536 w 10072"/>
              <a:gd name="connsiteY5" fmla="*/ 10896 h 10896"/>
              <a:gd name="connsiteX6" fmla="*/ 36 w 10072"/>
              <a:gd name="connsiteY6" fmla="*/ 9896 h 10896"/>
              <a:gd name="connsiteX7" fmla="*/ 0 w 10072"/>
              <a:gd name="connsiteY7" fmla="*/ 851 h 10896"/>
              <a:gd name="connsiteX0" fmla="*/ 0 w 10145"/>
              <a:gd name="connsiteY0" fmla="*/ 1115 h 11160"/>
              <a:gd name="connsiteX1" fmla="*/ 10145 w 10145"/>
              <a:gd name="connsiteY1" fmla="*/ 1022 h 11160"/>
              <a:gd name="connsiteX2" fmla="*/ 10036 w 10145"/>
              <a:gd name="connsiteY2" fmla="*/ 10160 h 11160"/>
              <a:gd name="connsiteX3" fmla="*/ 7536 w 10145"/>
              <a:gd name="connsiteY3" fmla="*/ 9160 h 11160"/>
              <a:gd name="connsiteX4" fmla="*/ 5036 w 10145"/>
              <a:gd name="connsiteY4" fmla="*/ 10160 h 11160"/>
              <a:gd name="connsiteX5" fmla="*/ 2536 w 10145"/>
              <a:gd name="connsiteY5" fmla="*/ 11160 h 11160"/>
              <a:gd name="connsiteX6" fmla="*/ 36 w 10145"/>
              <a:gd name="connsiteY6" fmla="*/ 10160 h 11160"/>
              <a:gd name="connsiteX7" fmla="*/ 0 w 10145"/>
              <a:gd name="connsiteY7" fmla="*/ 1115 h 11160"/>
              <a:gd name="connsiteX0" fmla="*/ 0 w 10145"/>
              <a:gd name="connsiteY0" fmla="*/ 591 h 10636"/>
              <a:gd name="connsiteX1" fmla="*/ 10145 w 10145"/>
              <a:gd name="connsiteY1" fmla="*/ 498 h 10636"/>
              <a:gd name="connsiteX2" fmla="*/ 10036 w 10145"/>
              <a:gd name="connsiteY2" fmla="*/ 9636 h 10636"/>
              <a:gd name="connsiteX3" fmla="*/ 7536 w 10145"/>
              <a:gd name="connsiteY3" fmla="*/ 8636 h 10636"/>
              <a:gd name="connsiteX4" fmla="*/ 5036 w 10145"/>
              <a:gd name="connsiteY4" fmla="*/ 9636 h 10636"/>
              <a:gd name="connsiteX5" fmla="*/ 2536 w 10145"/>
              <a:gd name="connsiteY5" fmla="*/ 10636 h 10636"/>
              <a:gd name="connsiteX6" fmla="*/ 36 w 10145"/>
              <a:gd name="connsiteY6" fmla="*/ 9636 h 10636"/>
              <a:gd name="connsiteX7" fmla="*/ 0 w 10145"/>
              <a:gd name="connsiteY7" fmla="*/ 591 h 10636"/>
              <a:gd name="connsiteX0" fmla="*/ 0 w 10145"/>
              <a:gd name="connsiteY0" fmla="*/ 93 h 10138"/>
              <a:gd name="connsiteX1" fmla="*/ 10145 w 10145"/>
              <a:gd name="connsiteY1" fmla="*/ 0 h 10138"/>
              <a:gd name="connsiteX2" fmla="*/ 10036 w 10145"/>
              <a:gd name="connsiteY2" fmla="*/ 9138 h 10138"/>
              <a:gd name="connsiteX3" fmla="*/ 7536 w 10145"/>
              <a:gd name="connsiteY3" fmla="*/ 8138 h 10138"/>
              <a:gd name="connsiteX4" fmla="*/ 5036 w 10145"/>
              <a:gd name="connsiteY4" fmla="*/ 9138 h 10138"/>
              <a:gd name="connsiteX5" fmla="*/ 2536 w 10145"/>
              <a:gd name="connsiteY5" fmla="*/ 10138 h 10138"/>
              <a:gd name="connsiteX6" fmla="*/ 36 w 10145"/>
              <a:gd name="connsiteY6" fmla="*/ 9138 h 10138"/>
              <a:gd name="connsiteX7" fmla="*/ 0 w 10145"/>
              <a:gd name="connsiteY7" fmla="*/ 93 h 10138"/>
              <a:gd name="connsiteX0" fmla="*/ 0 w 10145"/>
              <a:gd name="connsiteY0" fmla="*/ 93 h 10138"/>
              <a:gd name="connsiteX1" fmla="*/ 10145 w 10145"/>
              <a:gd name="connsiteY1" fmla="*/ 0 h 10138"/>
              <a:gd name="connsiteX2" fmla="*/ 10036 w 10145"/>
              <a:gd name="connsiteY2" fmla="*/ 9138 h 10138"/>
              <a:gd name="connsiteX3" fmla="*/ 7536 w 10145"/>
              <a:gd name="connsiteY3" fmla="*/ 8138 h 10138"/>
              <a:gd name="connsiteX4" fmla="*/ 5036 w 10145"/>
              <a:gd name="connsiteY4" fmla="*/ 9138 h 10138"/>
              <a:gd name="connsiteX5" fmla="*/ 2536 w 10145"/>
              <a:gd name="connsiteY5" fmla="*/ 10138 h 10138"/>
              <a:gd name="connsiteX6" fmla="*/ 36 w 10145"/>
              <a:gd name="connsiteY6" fmla="*/ 9138 h 10138"/>
              <a:gd name="connsiteX7" fmla="*/ 0 w 10145"/>
              <a:gd name="connsiteY7" fmla="*/ 93 h 10138"/>
              <a:gd name="connsiteX0" fmla="*/ 0 w 10109"/>
              <a:gd name="connsiteY0" fmla="*/ 0 h 10161"/>
              <a:gd name="connsiteX1" fmla="*/ 10109 w 10109"/>
              <a:gd name="connsiteY1" fmla="*/ 23 h 10161"/>
              <a:gd name="connsiteX2" fmla="*/ 10000 w 10109"/>
              <a:gd name="connsiteY2" fmla="*/ 9161 h 10161"/>
              <a:gd name="connsiteX3" fmla="*/ 7500 w 10109"/>
              <a:gd name="connsiteY3" fmla="*/ 8161 h 10161"/>
              <a:gd name="connsiteX4" fmla="*/ 5000 w 10109"/>
              <a:gd name="connsiteY4" fmla="*/ 9161 h 10161"/>
              <a:gd name="connsiteX5" fmla="*/ 2500 w 10109"/>
              <a:gd name="connsiteY5" fmla="*/ 10161 h 10161"/>
              <a:gd name="connsiteX6" fmla="*/ 0 w 10109"/>
              <a:gd name="connsiteY6" fmla="*/ 9161 h 10161"/>
              <a:gd name="connsiteX7" fmla="*/ 0 w 10109"/>
              <a:gd name="connsiteY7" fmla="*/ 0 h 10161"/>
              <a:gd name="connsiteX0" fmla="*/ 0 w 10138"/>
              <a:gd name="connsiteY0" fmla="*/ 0 h 10161"/>
              <a:gd name="connsiteX1" fmla="*/ 10109 w 10138"/>
              <a:gd name="connsiteY1" fmla="*/ 23 h 10161"/>
              <a:gd name="connsiteX2" fmla="*/ 10137 w 10138"/>
              <a:gd name="connsiteY2" fmla="*/ 9161 h 10161"/>
              <a:gd name="connsiteX3" fmla="*/ 7500 w 10138"/>
              <a:gd name="connsiteY3" fmla="*/ 8161 h 10161"/>
              <a:gd name="connsiteX4" fmla="*/ 5000 w 10138"/>
              <a:gd name="connsiteY4" fmla="*/ 9161 h 10161"/>
              <a:gd name="connsiteX5" fmla="*/ 2500 w 10138"/>
              <a:gd name="connsiteY5" fmla="*/ 10161 h 10161"/>
              <a:gd name="connsiteX6" fmla="*/ 0 w 10138"/>
              <a:gd name="connsiteY6" fmla="*/ 9161 h 10161"/>
              <a:gd name="connsiteX7" fmla="*/ 0 w 10138"/>
              <a:gd name="connsiteY7" fmla="*/ 0 h 10161"/>
              <a:gd name="connsiteX0" fmla="*/ 0 w 10109"/>
              <a:gd name="connsiteY0" fmla="*/ 0 h 10161"/>
              <a:gd name="connsiteX1" fmla="*/ 10109 w 10109"/>
              <a:gd name="connsiteY1" fmla="*/ 23 h 10161"/>
              <a:gd name="connsiteX2" fmla="*/ 10020 w 10109"/>
              <a:gd name="connsiteY2" fmla="*/ 9161 h 10161"/>
              <a:gd name="connsiteX3" fmla="*/ 7500 w 10109"/>
              <a:gd name="connsiteY3" fmla="*/ 8161 h 10161"/>
              <a:gd name="connsiteX4" fmla="*/ 5000 w 10109"/>
              <a:gd name="connsiteY4" fmla="*/ 9161 h 10161"/>
              <a:gd name="connsiteX5" fmla="*/ 2500 w 10109"/>
              <a:gd name="connsiteY5" fmla="*/ 10161 h 10161"/>
              <a:gd name="connsiteX6" fmla="*/ 0 w 10109"/>
              <a:gd name="connsiteY6" fmla="*/ 9161 h 10161"/>
              <a:gd name="connsiteX7" fmla="*/ 0 w 10109"/>
              <a:gd name="connsiteY7" fmla="*/ 0 h 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9" h="10161">
                <a:moveTo>
                  <a:pt x="0" y="0"/>
                </a:moveTo>
                <a:lnTo>
                  <a:pt x="10109" y="23"/>
                </a:lnTo>
                <a:cubicBezTo>
                  <a:pt x="10097" y="2883"/>
                  <a:pt x="10032" y="6301"/>
                  <a:pt x="10020" y="9161"/>
                </a:cubicBezTo>
                <a:cubicBezTo>
                  <a:pt x="10020" y="8609"/>
                  <a:pt x="8337" y="8161"/>
                  <a:pt x="7500" y="8161"/>
                </a:cubicBezTo>
                <a:cubicBezTo>
                  <a:pt x="6663" y="8161"/>
                  <a:pt x="5000" y="8609"/>
                  <a:pt x="5000" y="9161"/>
                </a:cubicBezTo>
                <a:cubicBezTo>
                  <a:pt x="5000" y="9713"/>
                  <a:pt x="3881" y="10161"/>
                  <a:pt x="2500" y="10161"/>
                </a:cubicBezTo>
                <a:cubicBezTo>
                  <a:pt x="1119" y="10161"/>
                  <a:pt x="0" y="9713"/>
                  <a:pt x="0" y="9161"/>
                </a:cubicBezTo>
                <a:lnTo>
                  <a:pt x="0" y="0"/>
                </a:lnTo>
                <a:close/>
              </a:path>
            </a:pathLst>
          </a:cu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6 Rectángulo"/>
          <p:cNvSpPr/>
          <p:nvPr/>
        </p:nvSpPr>
        <p:spPr>
          <a:xfrm>
            <a:off x="0" y="345537"/>
            <a:ext cx="4135519" cy="584089"/>
          </a:xfrm>
          <a:prstGeom prst="rect">
            <a:avLst/>
          </a:prstGeom>
          <a:no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CALAFATE</a:t>
            </a:r>
          </a:p>
        </p:txBody>
      </p:sp>
      <p:sp>
        <p:nvSpPr>
          <p:cNvPr id="8" name="7 CuadroTexto"/>
          <p:cNvSpPr txBox="1"/>
          <p:nvPr/>
        </p:nvSpPr>
        <p:spPr>
          <a:xfrm>
            <a:off x="129058" y="1268760"/>
            <a:ext cx="3723656" cy="2308324"/>
          </a:xfrm>
          <a:prstGeom prst="rect">
            <a:avLst/>
          </a:prstGeom>
          <a:noFill/>
        </p:spPr>
        <p:txBody>
          <a:bodyPr wrap="square" rtlCol="0">
            <a:spAutoFit/>
          </a:bodyPr>
          <a:lstStyle/>
          <a:p>
            <a:pPr algn="just"/>
            <a:r>
              <a:rPr lang="es-CO" sz="1600" b="1" dirty="0">
                <a:solidFill>
                  <a:schemeClr val="bg2">
                    <a:lumMod val="25000"/>
                  </a:schemeClr>
                </a:solidFill>
                <a:latin typeface="Century Gothic" panose="020B0502020202020204" pitchFamily="34" charset="0"/>
              </a:rPr>
              <a:t>El Calafate, llamado popularmente «Calafate», es una ciudad ubicada en la ribera meridional del lago Argentino, en la región de la Patagonia, en la provincia de Santa Cruz Argentina, a unos 80 km del glaciar Perito Moreno. Es la cabecera del departamento Lago Argentino.</a:t>
            </a:r>
          </a:p>
        </p:txBody>
      </p:sp>
    </p:spTree>
    <p:extLst>
      <p:ext uri="{BB962C8B-B14F-4D97-AF65-F5344CB8AC3E}">
        <p14:creationId xmlns:p14="http://schemas.microsoft.com/office/powerpoint/2010/main" val="2617335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1844824"/>
            <a:ext cx="4266348"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RESTAURANT LA TABLITA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53973" y="3326407"/>
            <a:ext cx="3595971" cy="2031325"/>
          </a:xfrm>
          <a:prstGeom prst="rect">
            <a:avLst/>
          </a:prstGeom>
        </p:spPr>
        <p:txBody>
          <a:bodyPr wrap="square">
            <a:spAutoFit/>
          </a:bodyPr>
          <a:lstStyle/>
          <a:p>
            <a:pPr algn="just"/>
            <a:r>
              <a:rPr lang="es-CO" sz="1400" b="1" dirty="0">
                <a:latin typeface="Century Gothic" panose="020B0502020202020204" pitchFamily="34" charset="0"/>
              </a:rPr>
              <a:t>La Tablita nació en 1968 y lleva ya más de cuatro décadas de existencia. Ubicado sobre la calle Rosales número 28, este bello restaurante es el más tradicional de la ciudad de Calafate. Los sabores, las sensaciones, el buen comer y el encuentro distendido con amigos ya se convirtieron en un clásico.</a:t>
            </a:r>
          </a:p>
        </p:txBody>
      </p:sp>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2"/>
          <a:stretch/>
        </p:blipFill>
        <p:spPr bwMode="auto">
          <a:xfrm>
            <a:off x="4303076" y="-84746"/>
            <a:ext cx="4842511" cy="357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921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423"/>
          <a:stretch/>
        </p:blipFill>
        <p:spPr bwMode="auto">
          <a:xfrm>
            <a:off x="4303077" y="3429000"/>
            <a:ext cx="4837367" cy="346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198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3051255001"/>
              </p:ext>
            </p:extLst>
          </p:nvPr>
        </p:nvGraphicFramePr>
        <p:xfrm>
          <a:off x="554386" y="1844824"/>
          <a:ext cx="7959442" cy="4463400"/>
        </p:xfrm>
        <a:graphic>
          <a:graphicData uri="http://schemas.openxmlformats.org/drawingml/2006/table">
            <a:tbl>
              <a:tblPr firstRow="1" bandRow="1">
                <a:effectLst>
                  <a:innerShdw blurRad="114300">
                    <a:prstClr val="black"/>
                  </a:innerShdw>
                </a:effectLst>
                <a:tableStyleId>{2D5ABB26-0587-4C30-8999-92F81FD0307C}</a:tableStyleId>
              </a:tblPr>
              <a:tblGrid>
                <a:gridCol w="2701893">
                  <a:extLst>
                    <a:ext uri="{9D8B030D-6E8A-4147-A177-3AD203B41FA5}">
                      <a16:colId xmlns:a16="http://schemas.microsoft.com/office/drawing/2014/main" val="20000"/>
                    </a:ext>
                  </a:extLst>
                </a:gridCol>
                <a:gridCol w="2701893">
                  <a:extLst>
                    <a:ext uri="{9D8B030D-6E8A-4147-A177-3AD203B41FA5}">
                      <a16:colId xmlns:a16="http://schemas.microsoft.com/office/drawing/2014/main" val="20001"/>
                    </a:ext>
                  </a:extLst>
                </a:gridCol>
                <a:gridCol w="2555656">
                  <a:extLst>
                    <a:ext uri="{9D8B030D-6E8A-4147-A177-3AD203B41FA5}">
                      <a16:colId xmlns:a16="http://schemas.microsoft.com/office/drawing/2014/main" val="20002"/>
                    </a:ext>
                  </a:extLst>
                </a:gridCol>
              </a:tblGrid>
              <a:tr h="656866">
                <a:tc gridSpan="3">
                  <a:txBody>
                    <a:bodyPr/>
                    <a:lstStyle/>
                    <a:p>
                      <a:pPr algn="ctr"/>
                      <a:r>
                        <a:rPr lang="es-CO" sz="2500" b="0" dirty="0"/>
                        <a:t>DÍA 4</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kern="1200" dirty="0">
                          <a:solidFill>
                            <a:schemeClr val="tx1"/>
                          </a:solidFill>
                          <a:latin typeface="+mn-lt"/>
                          <a:ea typeface="+mn-ea"/>
                          <a:cs typeface="+mn-cs"/>
                        </a:rPr>
                        <a:t>MAÑANA</a:t>
                      </a: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Desayuno en el Hotel (Incluido en la tarifa del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07:30 am a 17:00 pm Excursión </a:t>
                      </a:r>
                      <a:r>
                        <a:rPr lang="es-CO" sz="1200" b="0" i="0" kern="1200" baseline="0" dirty="0" err="1">
                          <a:solidFill>
                            <a:schemeClr val="dk1"/>
                          </a:solidFill>
                          <a:effectLst/>
                          <a:latin typeface="Century Gothic" panose="020B0502020202020204" pitchFamily="34" charset="0"/>
                          <a:ea typeface="+mn-ea"/>
                          <a:cs typeface="+mn-cs"/>
                        </a:rPr>
                        <a:t>Minitrekking</a:t>
                      </a:r>
                      <a:r>
                        <a:rPr lang="es-CO" sz="1200" b="0" i="0" kern="1200" baseline="0" dirty="0">
                          <a:solidFill>
                            <a:schemeClr val="dk1"/>
                          </a:solidFill>
                          <a:effectLst/>
                          <a:latin typeface="Century Gothic" panose="020B0502020202020204" pitchFamily="34" charset="0"/>
                          <a:ea typeface="+mn-ea"/>
                          <a:cs typeface="+mn-cs"/>
                        </a:rPr>
                        <a:t> sobre Glaciar Perito Moreno con entrada al parque nacional incluida</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13:00 pm Almuerzo en Restaurant Nativos dentro del Parque Nacional con 01 bebida sin alcohol incluida</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Regreso al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20.30 pm a 01.30 am Cena de premiación en Salón privado del Hotel Posada Los Álamos con vinos incluidos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Open Bar por 03 horas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Show "Tradiciones argentinas" conjunto de folklore en cena en Posada Los Álamos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Pista de Baile con DJ para cena en Posada Los Álamos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Alojamiento</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0" indent="0" algn="just" defTabSz="914400" rtl="0" eaLnBrk="1" latinLnBrk="0" hangingPunct="1">
                        <a:buFont typeface="Arial" panose="020B0604020202020204" pitchFamily="34" charset="0"/>
                        <a:buNone/>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61098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05997" y="1844824"/>
            <a:ext cx="4266348"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GLACIAR PERITO MORENO</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159970" y="3326407"/>
            <a:ext cx="3595971" cy="2893100"/>
          </a:xfrm>
          <a:prstGeom prst="rect">
            <a:avLst/>
          </a:prstGeom>
        </p:spPr>
        <p:txBody>
          <a:bodyPr wrap="square">
            <a:spAutoFit/>
          </a:bodyPr>
          <a:lstStyle/>
          <a:p>
            <a:pPr algn="just"/>
            <a:r>
              <a:rPr lang="es-CO" sz="1400" b="1" dirty="0">
                <a:latin typeface="Century Gothic" panose="020B0502020202020204" pitchFamily="34" charset="0"/>
              </a:rPr>
              <a:t>El glaciar Perito Moreno es una gruesa masa de hielo ubicada en el departamento Lago Argentino de la provincia de Santa Cruz, en el sudoeste de la Argentina, en la región de la Patagonia. Se integra dentro del Parque Nacional Los Glaciares.</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En su avance represa las aguas del brazo Rico del lago Argentino, con lo que el nivel de aquel llega a elevarse hasta 30 m por sobre el del resto del lago, haciendo presión sobre los hielos</a:t>
            </a:r>
          </a:p>
        </p:txBody>
      </p:sp>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9" y="195436"/>
            <a:ext cx="4914146" cy="3276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244" name="Picture 4" descr="Resultado de imagen para glaciar perito more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49" y="3465271"/>
            <a:ext cx="4914146" cy="327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05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 y="1667600"/>
            <a:ext cx="4484731" cy="1568974"/>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RESTAURANTE NATIVOS DE LA PATAGONIA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26707" y="3573016"/>
            <a:ext cx="3595971" cy="2246769"/>
          </a:xfrm>
          <a:prstGeom prst="rect">
            <a:avLst/>
          </a:prstGeom>
        </p:spPr>
        <p:txBody>
          <a:bodyPr wrap="square">
            <a:spAutoFit/>
          </a:bodyPr>
          <a:lstStyle/>
          <a:p>
            <a:pPr algn="just"/>
            <a:r>
              <a:rPr lang="es-CO" sz="1400" b="1" dirty="0">
                <a:latin typeface="Century Gothic" panose="020B0502020202020204" pitchFamily="34" charset="0"/>
              </a:rPr>
              <a:t>Una ubicación soñada y única, frente al glaciar Perito Moreno.</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El primer establecimiento habilitado dentro del Parque Nacional Los Glaciares, Nativos de la Patagonia ofrece una gran variedad de platos. Además funciona como regalería y brinda varios servicios a los visitantes del parque.</a:t>
            </a:r>
          </a:p>
        </p:txBody>
      </p:sp>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1266" name="Picture 2" descr="https://cdn.miraargentina.com/original/f1/96/b3/_nativos-de-la-patagonia-1-134515362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4731" y="-62785"/>
            <a:ext cx="4655712" cy="3491785"/>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11268" name="Picture 4" descr="https://cdn.miraargentina.com/original/db/aa/4d/_nativos-de-la-patagonia-3-134515362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731" y="3360295"/>
            <a:ext cx="4663606" cy="3497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470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05997" y="2608013"/>
            <a:ext cx="4266348" cy="1568974"/>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SHOW </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TRADICIONES ARGENTINAS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12290" name="Picture 2" descr="Resultado de imagen para SHOW TRADICIONES ARGENTINAS conjunto de folklore ARGENTI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4" y="13819"/>
            <a:ext cx="4921665" cy="3281110"/>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2292" name="Picture 4" descr="Resultado de imagen para SHOW TRADICIONES ARGENTINAS conjunto de folklore ARGENTI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294927"/>
            <a:ext cx="4937470" cy="329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88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18265" r="6853"/>
          <a:stretch/>
        </p:blipFill>
        <p:spPr bwMode="auto">
          <a:xfrm>
            <a:off x="-1" y="0"/>
            <a:ext cx="9145589" cy="687004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345537"/>
            <a:ext cx="9140444" cy="922643"/>
          </a:xfrm>
          <a:prstGeom prst="rect">
            <a:avLst/>
          </a:prstGeom>
          <a:noFill/>
        </p:spPr>
        <p:txBody>
          <a:bodyPr wrap="square" lIns="90760" tIns="45380" rIns="90760" bIns="45380">
            <a:spAutoFit/>
          </a:bodyPr>
          <a:lstStyle/>
          <a:p>
            <a:pPr algn="ctr"/>
            <a:r>
              <a:rPr lang="es-CO" sz="5400" b="1" dirty="0">
                <a:solidFill>
                  <a:schemeClr val="bg1"/>
                </a:solidFill>
                <a:effectLst>
                  <a:outerShdw blurRad="38100" dist="38100" dir="2700000" algn="tl">
                    <a:srgbClr val="000000">
                      <a:alpha val="43137"/>
                    </a:srgbClr>
                  </a:outerShdw>
                </a:effectLst>
                <a:latin typeface="+mj-lt"/>
                <a:ea typeface="Batang" panose="02030600000101010101" pitchFamily="18" charset="-127"/>
              </a:rPr>
              <a:t>BUENOS AIRES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Tree>
    <p:extLst>
      <p:ext uri="{BB962C8B-B14F-4D97-AF65-F5344CB8AC3E}">
        <p14:creationId xmlns:p14="http://schemas.microsoft.com/office/powerpoint/2010/main" val="106787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278666266"/>
              </p:ext>
            </p:extLst>
          </p:nvPr>
        </p:nvGraphicFramePr>
        <p:xfrm>
          <a:off x="554386" y="1844824"/>
          <a:ext cx="7959442" cy="3227282"/>
        </p:xfrm>
        <a:graphic>
          <a:graphicData uri="http://schemas.openxmlformats.org/drawingml/2006/table">
            <a:tbl>
              <a:tblPr firstRow="1" bandRow="1">
                <a:effectLst>
                  <a:innerShdw blurRad="114300">
                    <a:prstClr val="black"/>
                  </a:innerShdw>
                </a:effectLst>
                <a:tableStyleId>{2D5ABB26-0587-4C30-8999-92F81FD0307C}</a:tableStyleId>
              </a:tblPr>
              <a:tblGrid>
                <a:gridCol w="2701893">
                  <a:extLst>
                    <a:ext uri="{9D8B030D-6E8A-4147-A177-3AD203B41FA5}">
                      <a16:colId xmlns:a16="http://schemas.microsoft.com/office/drawing/2014/main" val="20000"/>
                    </a:ext>
                  </a:extLst>
                </a:gridCol>
                <a:gridCol w="2701893">
                  <a:extLst>
                    <a:ext uri="{9D8B030D-6E8A-4147-A177-3AD203B41FA5}">
                      <a16:colId xmlns:a16="http://schemas.microsoft.com/office/drawing/2014/main" val="20001"/>
                    </a:ext>
                  </a:extLst>
                </a:gridCol>
                <a:gridCol w="2555656">
                  <a:extLst>
                    <a:ext uri="{9D8B030D-6E8A-4147-A177-3AD203B41FA5}">
                      <a16:colId xmlns:a16="http://schemas.microsoft.com/office/drawing/2014/main" val="20002"/>
                    </a:ext>
                  </a:extLst>
                </a:gridCol>
              </a:tblGrid>
              <a:tr h="656866">
                <a:tc gridSpan="3">
                  <a:txBody>
                    <a:bodyPr/>
                    <a:lstStyle/>
                    <a:p>
                      <a:pPr algn="ctr"/>
                      <a:r>
                        <a:rPr lang="es-CO" sz="2500" b="0" dirty="0"/>
                        <a:t>DÍA 5</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kern="1200" dirty="0">
                          <a:solidFill>
                            <a:schemeClr val="tx1"/>
                          </a:solidFill>
                          <a:latin typeface="+mn-lt"/>
                          <a:ea typeface="+mn-ea"/>
                          <a:cs typeface="+mn-cs"/>
                        </a:rPr>
                        <a:t>MAÑANA</a:t>
                      </a: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Desayuno en el Hotel (Incluido en la tarifa del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08:00 am a 17:00 pm Excursión de Navegación Glaciares Gourmet - Barco Maria Turquesa con entrada al parque nacional incluida</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La excursión Incluye Vianda Vip para almuerzo abordo</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Regreso al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20:30 a 22:30 pm Cena en Restaurant Casimiro </a:t>
                      </a:r>
                      <a:r>
                        <a:rPr lang="es-CO" sz="1200" b="0" i="0" kern="1200" baseline="0" dirty="0" err="1">
                          <a:solidFill>
                            <a:schemeClr val="dk1"/>
                          </a:solidFill>
                          <a:effectLst/>
                          <a:latin typeface="Century Gothic" panose="020B0502020202020204" pitchFamily="34" charset="0"/>
                          <a:ea typeface="+mn-ea"/>
                          <a:cs typeface="+mn-cs"/>
                        </a:rPr>
                        <a:t>Bigua</a:t>
                      </a:r>
                      <a:r>
                        <a:rPr lang="es-CO" sz="1200" b="0" i="0" kern="1200" baseline="0" dirty="0">
                          <a:solidFill>
                            <a:schemeClr val="dk1"/>
                          </a:solidFill>
                          <a:effectLst/>
                          <a:latin typeface="Century Gothic" panose="020B0502020202020204" pitchFamily="34" charset="0"/>
                          <a:ea typeface="+mn-ea"/>
                          <a:cs typeface="+mn-cs"/>
                        </a:rPr>
                        <a:t> con traslados y vinos incluidos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Regreso al hotel</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Alojamiento</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560823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 y="1484784"/>
            <a:ext cx="4860827"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CRUCERO MARIA TURQUESA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3314" name="Picture 2" descr="Resultado de imagen para crucero maria turque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826" y="204031"/>
            <a:ext cx="4299958" cy="3224969"/>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13316" name="Picture 4" descr="Resultado de imagen para crucero maria turques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827" y="3429000"/>
            <a:ext cx="4279618" cy="2867345"/>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166308" y="2987508"/>
            <a:ext cx="4427588" cy="3108543"/>
          </a:xfrm>
          <a:prstGeom prst="rect">
            <a:avLst/>
          </a:prstGeom>
        </p:spPr>
        <p:txBody>
          <a:bodyPr wrap="square">
            <a:spAutoFit/>
          </a:bodyPr>
          <a:lstStyle/>
          <a:p>
            <a:pPr algn="just"/>
            <a:r>
              <a:rPr lang="es-CO" sz="1400" b="1" dirty="0">
                <a:latin typeface="Century Gothic" panose="020B0502020202020204" pitchFamily="34" charset="0"/>
              </a:rPr>
              <a:t>El Crucero María Turquesa Es un novedoso catamarán construido en aluminio naval. </a:t>
            </a:r>
          </a:p>
          <a:p>
            <a:pPr algn="just"/>
            <a:r>
              <a:rPr lang="es-CO" sz="1400" b="1" dirty="0">
                <a:latin typeface="Century Gothic" panose="020B0502020202020204" pitchFamily="34" charset="0"/>
              </a:rPr>
              <a:t>Sus medidas son 37,50m de eslora, 9,60m de manga y 3,10m de puntal. </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Cuenta con capacidad de 200 pasajeros, distribuidos en dos salones uno ubicado en la cubierta principal y otro en la primer cubierta. La cocina equipada con elementos de última tecnología y el bar, se encuentran en la cubierta principal al igual que los toilettes, incluyendo uno para personas con capacidades diferentes. Cuenta con mesas y amplias butacas tapizadas en cuero. </a:t>
            </a:r>
          </a:p>
        </p:txBody>
      </p:sp>
    </p:spTree>
    <p:extLst>
      <p:ext uri="{BB962C8B-B14F-4D97-AF65-F5344CB8AC3E}">
        <p14:creationId xmlns:p14="http://schemas.microsoft.com/office/powerpoint/2010/main" val="2897558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05997" y="1790509"/>
            <a:ext cx="4266348"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RESTAURANT CASIMIRO BIGUA</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 descr="Resultado de imagen para La Parolaccia de Palerm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5" descr="Resultado de imagen para La Parolaccia de Palerm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
        <p:nvSpPr>
          <p:cNvPr id="3" name="2 Rectángulo"/>
          <p:cNvSpPr/>
          <p:nvPr/>
        </p:nvSpPr>
        <p:spPr>
          <a:xfrm>
            <a:off x="5310979" y="3230669"/>
            <a:ext cx="3456384" cy="2677656"/>
          </a:xfrm>
          <a:prstGeom prst="rect">
            <a:avLst/>
          </a:prstGeom>
        </p:spPr>
        <p:txBody>
          <a:bodyPr wrap="square">
            <a:spAutoFit/>
          </a:bodyPr>
          <a:lstStyle/>
          <a:p>
            <a:pPr algn="just"/>
            <a:r>
              <a:rPr lang="es-CO" sz="1400" b="1" dirty="0">
                <a:latin typeface="Century Gothic" panose="020B0502020202020204" pitchFamily="34" charset="0"/>
              </a:rPr>
              <a:t>Ubicado en el centrado de El Calafate sobre la avenida principal, cuenta con dos salones en desnivel, lo cual brinda una sensación de intimidad en cada mesa. </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Con capacidad para 140 personas cómodamente ubicadas en un ambiente donde se combinan la calidez de la madera y ladrillo a la vista mas un acogedor hogar a leña en el centro de el salón. </a:t>
            </a:r>
          </a:p>
        </p:txBody>
      </p:sp>
      <p:pic>
        <p:nvPicPr>
          <p:cNvPr id="14338" name="Picture 2" descr="Resultado de imagen para restaurante casimiro bigua calaf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9" y="144377"/>
            <a:ext cx="4912035" cy="3234927"/>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4340" name="Picture 4" descr="Resultado de imagen para restaurante casimiro bigua calafa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 y="3379305"/>
            <a:ext cx="4905922" cy="327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10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1105767885"/>
              </p:ext>
            </p:extLst>
          </p:nvPr>
        </p:nvGraphicFramePr>
        <p:xfrm>
          <a:off x="554386" y="1844824"/>
          <a:ext cx="7959442" cy="3227282"/>
        </p:xfrm>
        <a:graphic>
          <a:graphicData uri="http://schemas.openxmlformats.org/drawingml/2006/table">
            <a:tbl>
              <a:tblPr firstRow="1" bandRow="1">
                <a:effectLst>
                  <a:innerShdw blurRad="114300">
                    <a:prstClr val="black"/>
                  </a:innerShdw>
                </a:effectLst>
                <a:tableStyleId>{2D5ABB26-0587-4C30-8999-92F81FD0307C}</a:tableStyleId>
              </a:tblPr>
              <a:tblGrid>
                <a:gridCol w="2701893">
                  <a:extLst>
                    <a:ext uri="{9D8B030D-6E8A-4147-A177-3AD203B41FA5}">
                      <a16:colId xmlns:a16="http://schemas.microsoft.com/office/drawing/2014/main" val="20000"/>
                    </a:ext>
                  </a:extLst>
                </a:gridCol>
                <a:gridCol w="2701893">
                  <a:extLst>
                    <a:ext uri="{9D8B030D-6E8A-4147-A177-3AD203B41FA5}">
                      <a16:colId xmlns:a16="http://schemas.microsoft.com/office/drawing/2014/main" val="20001"/>
                    </a:ext>
                  </a:extLst>
                </a:gridCol>
                <a:gridCol w="2555656">
                  <a:extLst>
                    <a:ext uri="{9D8B030D-6E8A-4147-A177-3AD203B41FA5}">
                      <a16:colId xmlns:a16="http://schemas.microsoft.com/office/drawing/2014/main" val="20002"/>
                    </a:ext>
                  </a:extLst>
                </a:gridCol>
              </a:tblGrid>
              <a:tr h="656866">
                <a:tc gridSpan="3">
                  <a:txBody>
                    <a:bodyPr/>
                    <a:lstStyle/>
                    <a:p>
                      <a:pPr algn="ctr"/>
                      <a:r>
                        <a:rPr lang="es-CO" sz="2500" b="0" dirty="0"/>
                        <a:t>DÍA 6</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kern="1200" dirty="0">
                          <a:solidFill>
                            <a:schemeClr val="tx1"/>
                          </a:solidFill>
                          <a:latin typeface="+mn-lt"/>
                          <a:ea typeface="+mn-ea"/>
                          <a:cs typeface="+mn-cs"/>
                        </a:rPr>
                        <a:t>MAÑANA</a:t>
                      </a: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Desayuno en el Hotel (Incluido en la tarifa del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Check </a:t>
                      </a:r>
                      <a:r>
                        <a:rPr lang="es-CO" sz="1200" b="0" i="0" kern="1200" baseline="0" dirty="0" err="1">
                          <a:solidFill>
                            <a:schemeClr val="dk1"/>
                          </a:solidFill>
                          <a:effectLst/>
                          <a:latin typeface="Century Gothic" panose="020B0502020202020204" pitchFamily="34" charset="0"/>
                          <a:ea typeface="+mn-ea"/>
                          <a:cs typeface="+mn-cs"/>
                        </a:rPr>
                        <a:t>out</a:t>
                      </a: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Traslado al aeropuerto de Calafate y asistencia para embarcar</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13:50 pm Salida con destino Buenos Aires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16:45 pm Llegada al aeropuerto de Aeroparque, recepción y traslado al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Check in privado</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Tarde libre</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Cena libre por cuenta de cada pasajero</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Alojamiento</a:t>
                      </a: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875800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3715800148"/>
              </p:ext>
            </p:extLst>
          </p:nvPr>
        </p:nvGraphicFramePr>
        <p:xfrm>
          <a:off x="554386" y="1844824"/>
          <a:ext cx="7959442" cy="3518520"/>
        </p:xfrm>
        <a:graphic>
          <a:graphicData uri="http://schemas.openxmlformats.org/drawingml/2006/table">
            <a:tbl>
              <a:tblPr firstRow="1" bandRow="1">
                <a:effectLst>
                  <a:innerShdw blurRad="114300">
                    <a:prstClr val="black"/>
                  </a:innerShdw>
                </a:effectLst>
                <a:tableStyleId>{2D5ABB26-0587-4C30-8999-92F81FD0307C}</a:tableStyleId>
              </a:tblPr>
              <a:tblGrid>
                <a:gridCol w="2701893">
                  <a:extLst>
                    <a:ext uri="{9D8B030D-6E8A-4147-A177-3AD203B41FA5}">
                      <a16:colId xmlns:a16="http://schemas.microsoft.com/office/drawing/2014/main" val="20000"/>
                    </a:ext>
                  </a:extLst>
                </a:gridCol>
                <a:gridCol w="2701893">
                  <a:extLst>
                    <a:ext uri="{9D8B030D-6E8A-4147-A177-3AD203B41FA5}">
                      <a16:colId xmlns:a16="http://schemas.microsoft.com/office/drawing/2014/main" val="20001"/>
                    </a:ext>
                  </a:extLst>
                </a:gridCol>
                <a:gridCol w="2555656">
                  <a:extLst>
                    <a:ext uri="{9D8B030D-6E8A-4147-A177-3AD203B41FA5}">
                      <a16:colId xmlns:a16="http://schemas.microsoft.com/office/drawing/2014/main" val="20002"/>
                    </a:ext>
                  </a:extLst>
                </a:gridCol>
              </a:tblGrid>
              <a:tr h="656866">
                <a:tc gridSpan="3">
                  <a:txBody>
                    <a:bodyPr/>
                    <a:lstStyle/>
                    <a:p>
                      <a:pPr algn="ctr"/>
                      <a:r>
                        <a:rPr lang="es-CO" sz="2500" b="0" dirty="0"/>
                        <a:t>DÍA 7</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kern="1200" dirty="0">
                          <a:solidFill>
                            <a:schemeClr val="tx1"/>
                          </a:solidFill>
                          <a:latin typeface="+mn-lt"/>
                          <a:ea typeface="+mn-ea"/>
                          <a:cs typeface="+mn-cs"/>
                        </a:rPr>
                        <a:t>MAÑANA</a:t>
                      </a: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Desayuno en el Hotel (Incluido en la tarifa del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4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Check Out</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4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Traslado al aeropuerto de </a:t>
                      </a:r>
                      <a:r>
                        <a:rPr lang="es-CO" sz="1400" b="0" i="0" kern="1200" baseline="0" dirty="0" err="1">
                          <a:solidFill>
                            <a:schemeClr val="dk1"/>
                          </a:solidFill>
                          <a:effectLst/>
                          <a:latin typeface="Century Gothic" panose="020B0502020202020204" pitchFamily="34" charset="0"/>
                          <a:ea typeface="+mn-ea"/>
                          <a:cs typeface="+mn-cs"/>
                        </a:rPr>
                        <a:t>Ezeiza</a:t>
                      </a:r>
                      <a:r>
                        <a:rPr lang="es-CO" sz="1400" b="0" i="0" kern="1200" baseline="0" dirty="0">
                          <a:solidFill>
                            <a:schemeClr val="dk1"/>
                          </a:solidFill>
                          <a:effectLst/>
                          <a:latin typeface="Century Gothic" panose="020B0502020202020204" pitchFamily="34" charset="0"/>
                          <a:ea typeface="+mn-ea"/>
                          <a:cs typeface="+mn-cs"/>
                        </a:rPr>
                        <a:t>.</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4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Salida de Buenos Aires con destino Bogotá (horario varía según aerolínea)</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4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Llegada a Bogotá (horario varía según aerolínea)</a:t>
                      </a:r>
                    </a:p>
                    <a:p>
                      <a:pPr marL="171450" indent="-171450" algn="just" defTabSz="914400" rtl="0" eaLnBrk="1" latinLnBrk="0" hangingPunct="1">
                        <a:buFont typeface="Arial" panose="020B0604020202020204" pitchFamily="34" charset="0"/>
                        <a:buChar char="•"/>
                      </a:pPr>
                      <a:endParaRPr lang="es-CO" sz="14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endParaRPr lang="es-CO" sz="14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400" b="0" i="0" kern="1200" baseline="0" dirty="0">
                          <a:solidFill>
                            <a:schemeClr val="dk1"/>
                          </a:solidFill>
                          <a:effectLst/>
                          <a:latin typeface="Century Gothic" panose="020B0502020202020204" pitchFamily="34" charset="0"/>
                          <a:ea typeface="+mn-ea"/>
                          <a:cs typeface="+mn-cs"/>
                        </a:rPr>
                        <a:t>Alojamiento en el hotel habitel para los pasajeros que deban pernoctar al regreso. </a:t>
                      </a:r>
                    </a:p>
                    <a:p>
                      <a:pPr marL="171450" indent="-171450" algn="just" defTabSz="914400" rtl="0" eaLnBrk="1" latinLnBrk="0" hangingPunct="1">
                        <a:buFont typeface="Arial" panose="020B0604020202020204" pitchFamily="34" charset="0"/>
                        <a:buChar char="•"/>
                      </a:pPr>
                      <a:endParaRPr lang="es-CO" sz="14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endParaRPr lang="es-CO" sz="14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3237842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buenos aires"/>
          <p:cNvPicPr>
            <a:picLocks noChangeAspect="1" noChangeArrowheads="1"/>
          </p:cNvPicPr>
          <p:nvPr/>
        </p:nvPicPr>
        <p:blipFill rotWithShape="1">
          <a:blip r:embed="rId2">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116632"/>
            <a:ext cx="9140444" cy="1322753"/>
          </a:xfrm>
          <a:prstGeom prst="rect">
            <a:avLst/>
          </a:prstGeom>
          <a:solidFill>
            <a:schemeClr val="bg1">
              <a:lumMod val="95000"/>
              <a:alpha val="43000"/>
            </a:schemeClr>
          </a:solidFill>
        </p:spPr>
        <p:txBody>
          <a:bodyPr wrap="square" lIns="90760" tIns="45380" rIns="90760" bIns="45380">
            <a:spAutoFit/>
          </a:bodyPr>
          <a:lstStyle/>
          <a:p>
            <a:pPr algn="ctr"/>
            <a:r>
              <a:rPr lang="es-CO" sz="4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HOTELES PROPUESTOS-</a:t>
            </a:r>
          </a:p>
          <a:p>
            <a:pPr algn="ctr"/>
            <a:r>
              <a:rPr lang="es-CO" sz="4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 BUENOS AIRES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Tree>
    <p:extLst>
      <p:ext uri="{BB962C8B-B14F-4D97-AF65-F5344CB8AC3E}">
        <p14:creationId xmlns:p14="http://schemas.microsoft.com/office/powerpoint/2010/main" val="1972434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55" r="11720"/>
          <a:stretch/>
        </p:blipFill>
        <p:spPr bwMode="auto">
          <a:xfrm>
            <a:off x="-28258" y="0"/>
            <a:ext cx="9173846" cy="686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0" y="345537"/>
            <a:ext cx="9140444" cy="707199"/>
          </a:xfrm>
          <a:prstGeom prst="rect">
            <a:avLst/>
          </a:prstGeom>
          <a:solidFill>
            <a:schemeClr val="bg1">
              <a:lumMod val="95000"/>
              <a:alpha val="43000"/>
            </a:schemeClr>
          </a:solidFill>
        </p:spPr>
        <p:txBody>
          <a:bodyPr wrap="square" lIns="90760" tIns="45380" rIns="90760" bIns="45380">
            <a:spAutoFit/>
          </a:bodyPr>
          <a:lstStyle/>
          <a:p>
            <a:pPr algn="ctr"/>
            <a:r>
              <a:rPr lang="es-CO" sz="4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MADERO</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074" y="5949280"/>
            <a:ext cx="2047370" cy="529134"/>
          </a:xfrm>
          <a:prstGeom prst="rect">
            <a:avLst/>
          </a:prstGeom>
          <a:solidFill>
            <a:schemeClr val="bg1"/>
          </a:solidFill>
        </p:spPr>
      </p:pic>
    </p:spTree>
    <p:extLst>
      <p:ext uri="{BB962C8B-B14F-4D97-AF65-F5344CB8AC3E}">
        <p14:creationId xmlns:p14="http://schemas.microsoft.com/office/powerpoint/2010/main" val="274312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2176413"/>
            <a:ext cx="4742754" cy="584089"/>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MADERO</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3314" name="Picture 2" descr="Imagen de la galerÃ­a de este alojamien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2755" y="659489"/>
            <a:ext cx="4431511" cy="3003388"/>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13316" name="Picture 4" descr="Imagen de la galerÃ­a de este alojamien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754" y="3662877"/>
            <a:ext cx="4431511" cy="267881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5987" y="3019747"/>
            <a:ext cx="3886767" cy="2462213"/>
          </a:xfrm>
          <a:prstGeom prst="rect">
            <a:avLst/>
          </a:prstGeom>
        </p:spPr>
        <p:txBody>
          <a:bodyPr wrap="square">
            <a:spAutoFit/>
          </a:bodyPr>
          <a:lstStyle/>
          <a:p>
            <a:pPr algn="just"/>
            <a:r>
              <a:rPr lang="es-CO" sz="1400" b="1" dirty="0">
                <a:latin typeface="Century Gothic" panose="020B0502020202020204" pitchFamily="34" charset="0"/>
              </a:rPr>
              <a:t>Con una decoración exclusiva, las habitaciones del Hotel Madero Buenos Aires son amplias y luminosas. Todas están equipadas con balcones privados, televisores de plasma y minibar. Algunas de las habitaciones también otorgan acceso a Le M Club, un centro de negocios con su propio servicio de secretaria. WiFi complementario está disponible para todos los huéspedes.</a:t>
            </a:r>
          </a:p>
          <a:p>
            <a:pPr algn="just"/>
            <a:endParaRPr lang="es-CO" sz="1400" b="1" dirty="0">
              <a:latin typeface="Century Gothic" panose="020B0502020202020204" pitchFamily="34" charset="0"/>
            </a:endParaRPr>
          </a:p>
        </p:txBody>
      </p:sp>
    </p:spTree>
    <p:extLst>
      <p:ext uri="{BB962C8B-B14F-4D97-AF65-F5344CB8AC3E}">
        <p14:creationId xmlns:p14="http://schemas.microsoft.com/office/powerpoint/2010/main" val="3914572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scina en o cerca de Hotel Madero Buenos Aires"/>
          <p:cNvPicPr>
            <a:picLocks noChangeAspect="1" noChangeArrowheads="1"/>
          </p:cNvPicPr>
          <p:nvPr/>
        </p:nvPicPr>
        <p:blipFill rotWithShape="1">
          <a:blip r:embed="rId2">
            <a:extLst>
              <a:ext uri="{28A0092B-C50C-407E-A947-70E740481C1C}">
                <a14:useLocalDpi xmlns:a14="http://schemas.microsoft.com/office/drawing/2010/main" val="0"/>
              </a:ext>
            </a:extLst>
          </a:blip>
          <a:srcRect l="6738" t="-415" r="6738"/>
          <a:stretch/>
        </p:blipFill>
        <p:spPr bwMode="auto">
          <a:xfrm>
            <a:off x="20103" y="1"/>
            <a:ext cx="4938284" cy="3789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n de la galerÃ­a de este alojamiento"/>
          <p:cNvPicPr>
            <a:picLocks noChangeAspect="1" noChangeArrowheads="1"/>
          </p:cNvPicPr>
          <p:nvPr/>
        </p:nvPicPr>
        <p:blipFill rotWithShape="1">
          <a:blip r:embed="rId3">
            <a:extLst>
              <a:ext uri="{28A0092B-C50C-407E-A947-70E740481C1C}">
                <a14:useLocalDpi xmlns:a14="http://schemas.microsoft.com/office/drawing/2010/main" val="0"/>
              </a:ext>
            </a:extLst>
          </a:blip>
          <a:srcRect r="26292"/>
          <a:stretch/>
        </p:blipFill>
        <p:spPr bwMode="auto">
          <a:xfrm>
            <a:off x="4958387" y="1"/>
            <a:ext cx="4187202" cy="37890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943" r="2943"/>
          <a:stretch/>
        </p:blipFill>
        <p:spPr bwMode="auto">
          <a:xfrm>
            <a:off x="-18878" y="3789041"/>
            <a:ext cx="4977266" cy="307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r="15650"/>
          <a:stretch/>
        </p:blipFill>
        <p:spPr bwMode="auto">
          <a:xfrm>
            <a:off x="4958388" y="3789041"/>
            <a:ext cx="4187202" cy="3087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3790638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hotel intercontinental buenos aires"/>
          <p:cNvPicPr>
            <a:picLocks noChangeAspect="1" noChangeArrowheads="1"/>
          </p:cNvPicPr>
          <p:nvPr/>
        </p:nvPicPr>
        <p:blipFill rotWithShape="1">
          <a:blip r:embed="rId2">
            <a:extLst>
              <a:ext uri="{28A0092B-C50C-407E-A947-70E740481C1C}">
                <a14:useLocalDpi xmlns:a14="http://schemas.microsoft.com/office/drawing/2010/main" val="0"/>
              </a:ext>
            </a:extLst>
          </a:blip>
          <a:srcRect l="3935" r="29424"/>
          <a:stretch/>
        </p:blipFill>
        <p:spPr bwMode="auto">
          <a:xfrm>
            <a:off x="0" y="0"/>
            <a:ext cx="914044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345537"/>
            <a:ext cx="9140444" cy="707199"/>
          </a:xfrm>
          <a:prstGeom prst="rect">
            <a:avLst/>
          </a:prstGeom>
          <a:solidFill>
            <a:schemeClr val="bg1">
              <a:lumMod val="95000"/>
              <a:alpha val="64000"/>
            </a:schemeClr>
          </a:solidFill>
        </p:spPr>
        <p:txBody>
          <a:bodyPr wrap="square" lIns="90760" tIns="45380" rIns="90760" bIns="45380">
            <a:spAutoFit/>
          </a:bodyPr>
          <a:lstStyle/>
          <a:p>
            <a:pPr algn="ctr"/>
            <a:r>
              <a:rPr lang="es-CO" sz="4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INTERCONTINENTAL</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074" y="5949280"/>
            <a:ext cx="2047370" cy="529134"/>
          </a:xfrm>
          <a:prstGeom prst="rect">
            <a:avLst/>
          </a:prstGeom>
          <a:solidFill>
            <a:schemeClr val="bg1"/>
          </a:solidFill>
        </p:spPr>
      </p:pic>
    </p:spTree>
    <p:extLst>
      <p:ext uri="{BB962C8B-B14F-4D97-AF65-F5344CB8AC3E}">
        <p14:creationId xmlns:p14="http://schemas.microsoft.com/office/powerpoint/2010/main" val="259940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806" r="1146"/>
          <a:stretch/>
        </p:blipFill>
        <p:spPr bwMode="auto">
          <a:xfrm>
            <a:off x="-1" y="-108624"/>
            <a:ext cx="9145589" cy="696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Resultado de imagen para buenos aires wallpape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
        <p:nvSpPr>
          <p:cNvPr id="7" name="2 Cinta perforada"/>
          <p:cNvSpPr/>
          <p:nvPr/>
        </p:nvSpPr>
        <p:spPr>
          <a:xfrm flipH="1">
            <a:off x="-28109" y="-108624"/>
            <a:ext cx="4163628" cy="4617744"/>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00 h 10000"/>
              <a:gd name="connsiteX1" fmla="*/ 2500 w 10000"/>
              <a:gd name="connsiteY1" fmla="*/ 444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36"/>
              <a:gd name="connsiteY0" fmla="*/ 0 h 10045"/>
              <a:gd name="connsiteX1" fmla="*/ 2536 w 10036"/>
              <a:gd name="connsiteY1" fmla="*/ 489 h 10045"/>
              <a:gd name="connsiteX2" fmla="*/ 5036 w 10036"/>
              <a:gd name="connsiteY2" fmla="*/ 1045 h 10045"/>
              <a:gd name="connsiteX3" fmla="*/ 7536 w 10036"/>
              <a:gd name="connsiteY3" fmla="*/ 45 h 10045"/>
              <a:gd name="connsiteX4" fmla="*/ 10036 w 10036"/>
              <a:gd name="connsiteY4" fmla="*/ 1045 h 10045"/>
              <a:gd name="connsiteX5" fmla="*/ 10036 w 10036"/>
              <a:gd name="connsiteY5" fmla="*/ 9045 h 10045"/>
              <a:gd name="connsiteX6" fmla="*/ 7536 w 10036"/>
              <a:gd name="connsiteY6" fmla="*/ 8045 h 10045"/>
              <a:gd name="connsiteX7" fmla="*/ 5036 w 10036"/>
              <a:gd name="connsiteY7" fmla="*/ 9045 h 10045"/>
              <a:gd name="connsiteX8" fmla="*/ 2536 w 10036"/>
              <a:gd name="connsiteY8" fmla="*/ 10045 h 10045"/>
              <a:gd name="connsiteX9" fmla="*/ 36 w 10036"/>
              <a:gd name="connsiteY9" fmla="*/ 9045 h 10045"/>
              <a:gd name="connsiteX10" fmla="*/ 0 w 10036"/>
              <a:gd name="connsiteY10" fmla="*/ 0 h 10045"/>
              <a:gd name="connsiteX0" fmla="*/ 0 w 10036"/>
              <a:gd name="connsiteY0" fmla="*/ 406 h 10451"/>
              <a:gd name="connsiteX1" fmla="*/ 5036 w 10036"/>
              <a:gd name="connsiteY1" fmla="*/ 1451 h 10451"/>
              <a:gd name="connsiteX2" fmla="*/ 7536 w 10036"/>
              <a:gd name="connsiteY2" fmla="*/ 451 h 10451"/>
              <a:gd name="connsiteX3" fmla="*/ 10036 w 10036"/>
              <a:gd name="connsiteY3" fmla="*/ 1451 h 10451"/>
              <a:gd name="connsiteX4" fmla="*/ 10036 w 10036"/>
              <a:gd name="connsiteY4" fmla="*/ 9451 h 10451"/>
              <a:gd name="connsiteX5" fmla="*/ 7536 w 10036"/>
              <a:gd name="connsiteY5" fmla="*/ 8451 h 10451"/>
              <a:gd name="connsiteX6" fmla="*/ 5036 w 10036"/>
              <a:gd name="connsiteY6" fmla="*/ 9451 h 10451"/>
              <a:gd name="connsiteX7" fmla="*/ 2536 w 10036"/>
              <a:gd name="connsiteY7" fmla="*/ 10451 h 10451"/>
              <a:gd name="connsiteX8" fmla="*/ 36 w 10036"/>
              <a:gd name="connsiteY8" fmla="*/ 9451 h 10451"/>
              <a:gd name="connsiteX9" fmla="*/ 0 w 10036"/>
              <a:gd name="connsiteY9" fmla="*/ 406 h 10451"/>
              <a:gd name="connsiteX0" fmla="*/ 0 w 10036"/>
              <a:gd name="connsiteY0" fmla="*/ 694 h 10739"/>
              <a:gd name="connsiteX1" fmla="*/ 7536 w 10036"/>
              <a:gd name="connsiteY1" fmla="*/ 739 h 10739"/>
              <a:gd name="connsiteX2" fmla="*/ 10036 w 10036"/>
              <a:gd name="connsiteY2" fmla="*/ 1739 h 10739"/>
              <a:gd name="connsiteX3" fmla="*/ 10036 w 10036"/>
              <a:gd name="connsiteY3" fmla="*/ 9739 h 10739"/>
              <a:gd name="connsiteX4" fmla="*/ 7536 w 10036"/>
              <a:gd name="connsiteY4" fmla="*/ 8739 h 10739"/>
              <a:gd name="connsiteX5" fmla="*/ 5036 w 10036"/>
              <a:gd name="connsiteY5" fmla="*/ 9739 h 10739"/>
              <a:gd name="connsiteX6" fmla="*/ 2536 w 10036"/>
              <a:gd name="connsiteY6" fmla="*/ 10739 h 10739"/>
              <a:gd name="connsiteX7" fmla="*/ 36 w 10036"/>
              <a:gd name="connsiteY7" fmla="*/ 9739 h 10739"/>
              <a:gd name="connsiteX8" fmla="*/ 0 w 10036"/>
              <a:gd name="connsiteY8" fmla="*/ 694 h 10739"/>
              <a:gd name="connsiteX0" fmla="*/ 0 w 10036"/>
              <a:gd name="connsiteY0" fmla="*/ 658 h 10703"/>
              <a:gd name="connsiteX1" fmla="*/ 10036 w 10036"/>
              <a:gd name="connsiteY1" fmla="*/ 1703 h 10703"/>
              <a:gd name="connsiteX2" fmla="*/ 10036 w 10036"/>
              <a:gd name="connsiteY2" fmla="*/ 9703 h 10703"/>
              <a:gd name="connsiteX3" fmla="*/ 7536 w 10036"/>
              <a:gd name="connsiteY3" fmla="*/ 8703 h 10703"/>
              <a:gd name="connsiteX4" fmla="*/ 5036 w 10036"/>
              <a:gd name="connsiteY4" fmla="*/ 9703 h 10703"/>
              <a:gd name="connsiteX5" fmla="*/ 2536 w 10036"/>
              <a:gd name="connsiteY5" fmla="*/ 10703 h 10703"/>
              <a:gd name="connsiteX6" fmla="*/ 36 w 10036"/>
              <a:gd name="connsiteY6" fmla="*/ 9703 h 10703"/>
              <a:gd name="connsiteX7" fmla="*/ 0 w 10036"/>
              <a:gd name="connsiteY7" fmla="*/ 658 h 10703"/>
              <a:gd name="connsiteX0" fmla="*/ 0 w 10072"/>
              <a:gd name="connsiteY0" fmla="*/ 851 h 10896"/>
              <a:gd name="connsiteX1" fmla="*/ 10072 w 10072"/>
              <a:gd name="connsiteY1" fmla="*/ 1315 h 10896"/>
              <a:gd name="connsiteX2" fmla="*/ 10036 w 10072"/>
              <a:gd name="connsiteY2" fmla="*/ 9896 h 10896"/>
              <a:gd name="connsiteX3" fmla="*/ 7536 w 10072"/>
              <a:gd name="connsiteY3" fmla="*/ 8896 h 10896"/>
              <a:gd name="connsiteX4" fmla="*/ 5036 w 10072"/>
              <a:gd name="connsiteY4" fmla="*/ 9896 h 10896"/>
              <a:gd name="connsiteX5" fmla="*/ 2536 w 10072"/>
              <a:gd name="connsiteY5" fmla="*/ 10896 h 10896"/>
              <a:gd name="connsiteX6" fmla="*/ 36 w 10072"/>
              <a:gd name="connsiteY6" fmla="*/ 9896 h 10896"/>
              <a:gd name="connsiteX7" fmla="*/ 0 w 10072"/>
              <a:gd name="connsiteY7" fmla="*/ 851 h 10896"/>
              <a:gd name="connsiteX0" fmla="*/ 0 w 10145"/>
              <a:gd name="connsiteY0" fmla="*/ 1115 h 11160"/>
              <a:gd name="connsiteX1" fmla="*/ 10145 w 10145"/>
              <a:gd name="connsiteY1" fmla="*/ 1022 h 11160"/>
              <a:gd name="connsiteX2" fmla="*/ 10036 w 10145"/>
              <a:gd name="connsiteY2" fmla="*/ 10160 h 11160"/>
              <a:gd name="connsiteX3" fmla="*/ 7536 w 10145"/>
              <a:gd name="connsiteY3" fmla="*/ 9160 h 11160"/>
              <a:gd name="connsiteX4" fmla="*/ 5036 w 10145"/>
              <a:gd name="connsiteY4" fmla="*/ 10160 h 11160"/>
              <a:gd name="connsiteX5" fmla="*/ 2536 w 10145"/>
              <a:gd name="connsiteY5" fmla="*/ 11160 h 11160"/>
              <a:gd name="connsiteX6" fmla="*/ 36 w 10145"/>
              <a:gd name="connsiteY6" fmla="*/ 10160 h 11160"/>
              <a:gd name="connsiteX7" fmla="*/ 0 w 10145"/>
              <a:gd name="connsiteY7" fmla="*/ 1115 h 11160"/>
              <a:gd name="connsiteX0" fmla="*/ 0 w 10145"/>
              <a:gd name="connsiteY0" fmla="*/ 591 h 10636"/>
              <a:gd name="connsiteX1" fmla="*/ 10145 w 10145"/>
              <a:gd name="connsiteY1" fmla="*/ 498 h 10636"/>
              <a:gd name="connsiteX2" fmla="*/ 10036 w 10145"/>
              <a:gd name="connsiteY2" fmla="*/ 9636 h 10636"/>
              <a:gd name="connsiteX3" fmla="*/ 7536 w 10145"/>
              <a:gd name="connsiteY3" fmla="*/ 8636 h 10636"/>
              <a:gd name="connsiteX4" fmla="*/ 5036 w 10145"/>
              <a:gd name="connsiteY4" fmla="*/ 9636 h 10636"/>
              <a:gd name="connsiteX5" fmla="*/ 2536 w 10145"/>
              <a:gd name="connsiteY5" fmla="*/ 10636 h 10636"/>
              <a:gd name="connsiteX6" fmla="*/ 36 w 10145"/>
              <a:gd name="connsiteY6" fmla="*/ 9636 h 10636"/>
              <a:gd name="connsiteX7" fmla="*/ 0 w 10145"/>
              <a:gd name="connsiteY7" fmla="*/ 591 h 10636"/>
              <a:gd name="connsiteX0" fmla="*/ 0 w 10145"/>
              <a:gd name="connsiteY0" fmla="*/ 93 h 10138"/>
              <a:gd name="connsiteX1" fmla="*/ 10145 w 10145"/>
              <a:gd name="connsiteY1" fmla="*/ 0 h 10138"/>
              <a:gd name="connsiteX2" fmla="*/ 10036 w 10145"/>
              <a:gd name="connsiteY2" fmla="*/ 9138 h 10138"/>
              <a:gd name="connsiteX3" fmla="*/ 7536 w 10145"/>
              <a:gd name="connsiteY3" fmla="*/ 8138 h 10138"/>
              <a:gd name="connsiteX4" fmla="*/ 5036 w 10145"/>
              <a:gd name="connsiteY4" fmla="*/ 9138 h 10138"/>
              <a:gd name="connsiteX5" fmla="*/ 2536 w 10145"/>
              <a:gd name="connsiteY5" fmla="*/ 10138 h 10138"/>
              <a:gd name="connsiteX6" fmla="*/ 36 w 10145"/>
              <a:gd name="connsiteY6" fmla="*/ 9138 h 10138"/>
              <a:gd name="connsiteX7" fmla="*/ 0 w 10145"/>
              <a:gd name="connsiteY7" fmla="*/ 93 h 10138"/>
              <a:gd name="connsiteX0" fmla="*/ 0 w 10145"/>
              <a:gd name="connsiteY0" fmla="*/ 93 h 10138"/>
              <a:gd name="connsiteX1" fmla="*/ 10145 w 10145"/>
              <a:gd name="connsiteY1" fmla="*/ 0 h 10138"/>
              <a:gd name="connsiteX2" fmla="*/ 10036 w 10145"/>
              <a:gd name="connsiteY2" fmla="*/ 9138 h 10138"/>
              <a:gd name="connsiteX3" fmla="*/ 7536 w 10145"/>
              <a:gd name="connsiteY3" fmla="*/ 8138 h 10138"/>
              <a:gd name="connsiteX4" fmla="*/ 5036 w 10145"/>
              <a:gd name="connsiteY4" fmla="*/ 9138 h 10138"/>
              <a:gd name="connsiteX5" fmla="*/ 2536 w 10145"/>
              <a:gd name="connsiteY5" fmla="*/ 10138 h 10138"/>
              <a:gd name="connsiteX6" fmla="*/ 36 w 10145"/>
              <a:gd name="connsiteY6" fmla="*/ 9138 h 10138"/>
              <a:gd name="connsiteX7" fmla="*/ 0 w 10145"/>
              <a:gd name="connsiteY7" fmla="*/ 93 h 10138"/>
              <a:gd name="connsiteX0" fmla="*/ 0 w 10109"/>
              <a:gd name="connsiteY0" fmla="*/ 0 h 10161"/>
              <a:gd name="connsiteX1" fmla="*/ 10109 w 10109"/>
              <a:gd name="connsiteY1" fmla="*/ 23 h 10161"/>
              <a:gd name="connsiteX2" fmla="*/ 10000 w 10109"/>
              <a:gd name="connsiteY2" fmla="*/ 9161 h 10161"/>
              <a:gd name="connsiteX3" fmla="*/ 7500 w 10109"/>
              <a:gd name="connsiteY3" fmla="*/ 8161 h 10161"/>
              <a:gd name="connsiteX4" fmla="*/ 5000 w 10109"/>
              <a:gd name="connsiteY4" fmla="*/ 9161 h 10161"/>
              <a:gd name="connsiteX5" fmla="*/ 2500 w 10109"/>
              <a:gd name="connsiteY5" fmla="*/ 10161 h 10161"/>
              <a:gd name="connsiteX6" fmla="*/ 0 w 10109"/>
              <a:gd name="connsiteY6" fmla="*/ 9161 h 10161"/>
              <a:gd name="connsiteX7" fmla="*/ 0 w 10109"/>
              <a:gd name="connsiteY7" fmla="*/ 0 h 10161"/>
              <a:gd name="connsiteX0" fmla="*/ 0 w 10138"/>
              <a:gd name="connsiteY0" fmla="*/ 0 h 10161"/>
              <a:gd name="connsiteX1" fmla="*/ 10109 w 10138"/>
              <a:gd name="connsiteY1" fmla="*/ 23 h 10161"/>
              <a:gd name="connsiteX2" fmla="*/ 10137 w 10138"/>
              <a:gd name="connsiteY2" fmla="*/ 9161 h 10161"/>
              <a:gd name="connsiteX3" fmla="*/ 7500 w 10138"/>
              <a:gd name="connsiteY3" fmla="*/ 8161 h 10161"/>
              <a:gd name="connsiteX4" fmla="*/ 5000 w 10138"/>
              <a:gd name="connsiteY4" fmla="*/ 9161 h 10161"/>
              <a:gd name="connsiteX5" fmla="*/ 2500 w 10138"/>
              <a:gd name="connsiteY5" fmla="*/ 10161 h 10161"/>
              <a:gd name="connsiteX6" fmla="*/ 0 w 10138"/>
              <a:gd name="connsiteY6" fmla="*/ 9161 h 10161"/>
              <a:gd name="connsiteX7" fmla="*/ 0 w 10138"/>
              <a:gd name="connsiteY7" fmla="*/ 0 h 10161"/>
              <a:gd name="connsiteX0" fmla="*/ 0 w 10109"/>
              <a:gd name="connsiteY0" fmla="*/ 0 h 10161"/>
              <a:gd name="connsiteX1" fmla="*/ 10109 w 10109"/>
              <a:gd name="connsiteY1" fmla="*/ 23 h 10161"/>
              <a:gd name="connsiteX2" fmla="*/ 10020 w 10109"/>
              <a:gd name="connsiteY2" fmla="*/ 9161 h 10161"/>
              <a:gd name="connsiteX3" fmla="*/ 7500 w 10109"/>
              <a:gd name="connsiteY3" fmla="*/ 8161 h 10161"/>
              <a:gd name="connsiteX4" fmla="*/ 5000 w 10109"/>
              <a:gd name="connsiteY4" fmla="*/ 9161 h 10161"/>
              <a:gd name="connsiteX5" fmla="*/ 2500 w 10109"/>
              <a:gd name="connsiteY5" fmla="*/ 10161 h 10161"/>
              <a:gd name="connsiteX6" fmla="*/ 0 w 10109"/>
              <a:gd name="connsiteY6" fmla="*/ 9161 h 10161"/>
              <a:gd name="connsiteX7" fmla="*/ 0 w 10109"/>
              <a:gd name="connsiteY7" fmla="*/ 0 h 1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9" h="10161">
                <a:moveTo>
                  <a:pt x="0" y="0"/>
                </a:moveTo>
                <a:lnTo>
                  <a:pt x="10109" y="23"/>
                </a:lnTo>
                <a:cubicBezTo>
                  <a:pt x="10097" y="2883"/>
                  <a:pt x="10032" y="6301"/>
                  <a:pt x="10020" y="9161"/>
                </a:cubicBezTo>
                <a:cubicBezTo>
                  <a:pt x="10020" y="8609"/>
                  <a:pt x="8337" y="8161"/>
                  <a:pt x="7500" y="8161"/>
                </a:cubicBezTo>
                <a:cubicBezTo>
                  <a:pt x="6663" y="8161"/>
                  <a:pt x="5000" y="8609"/>
                  <a:pt x="5000" y="9161"/>
                </a:cubicBezTo>
                <a:cubicBezTo>
                  <a:pt x="5000" y="9713"/>
                  <a:pt x="3881" y="10161"/>
                  <a:pt x="2500" y="10161"/>
                </a:cubicBezTo>
                <a:cubicBezTo>
                  <a:pt x="1119" y="10161"/>
                  <a:pt x="0" y="9713"/>
                  <a:pt x="0" y="9161"/>
                </a:cubicBezTo>
                <a:lnTo>
                  <a:pt x="0" y="0"/>
                </a:lnTo>
                <a:close/>
              </a:path>
            </a:pathLst>
          </a:custGeom>
          <a:solidFill>
            <a:schemeClr val="bg1">
              <a:lumMod val="9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7 Rectángulo"/>
          <p:cNvSpPr/>
          <p:nvPr/>
        </p:nvSpPr>
        <p:spPr>
          <a:xfrm>
            <a:off x="0" y="345537"/>
            <a:ext cx="4135519" cy="584089"/>
          </a:xfrm>
          <a:prstGeom prst="rect">
            <a:avLst/>
          </a:prstGeom>
          <a:no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BUENOS AIRES</a:t>
            </a:r>
          </a:p>
        </p:txBody>
      </p:sp>
      <p:sp>
        <p:nvSpPr>
          <p:cNvPr id="3" name="2 CuadroTexto"/>
          <p:cNvSpPr txBox="1"/>
          <p:nvPr/>
        </p:nvSpPr>
        <p:spPr>
          <a:xfrm>
            <a:off x="129058" y="1268760"/>
            <a:ext cx="3723656" cy="1815882"/>
          </a:xfrm>
          <a:prstGeom prst="rect">
            <a:avLst/>
          </a:prstGeom>
          <a:noFill/>
        </p:spPr>
        <p:txBody>
          <a:bodyPr wrap="square" rtlCol="0">
            <a:spAutoFit/>
          </a:bodyPr>
          <a:lstStyle/>
          <a:p>
            <a:pPr algn="just"/>
            <a:r>
              <a:rPr lang="es-CO" sz="1600" b="1" dirty="0">
                <a:solidFill>
                  <a:schemeClr val="bg2">
                    <a:lumMod val="25000"/>
                  </a:schemeClr>
                </a:solidFill>
                <a:latin typeface="Century Gothic" panose="020B0502020202020204" pitchFamily="34" charset="0"/>
              </a:rPr>
              <a:t>Es una ciudad categórica y multicultural, Capital de Argentina.  Cuenta con bellas calles de arquitectura barroca, grandes y reconocidos estadios además de una importante oferta cultural, turística y gastronómica.</a:t>
            </a:r>
          </a:p>
        </p:txBody>
      </p:sp>
    </p:spTree>
    <p:extLst>
      <p:ext uri="{BB962C8B-B14F-4D97-AF65-F5344CB8AC3E}">
        <p14:creationId xmlns:p14="http://schemas.microsoft.com/office/powerpoint/2010/main" val="82156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1622689"/>
            <a:ext cx="4572000"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INTERCONTINENTAL</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sp>
        <p:nvSpPr>
          <p:cNvPr id="3" name="2 Rectángulo"/>
          <p:cNvSpPr/>
          <p:nvPr/>
        </p:nvSpPr>
        <p:spPr>
          <a:xfrm>
            <a:off x="325987" y="3019747"/>
            <a:ext cx="3886767" cy="3108543"/>
          </a:xfrm>
          <a:prstGeom prst="rect">
            <a:avLst/>
          </a:prstGeom>
        </p:spPr>
        <p:txBody>
          <a:bodyPr wrap="square">
            <a:spAutoFit/>
          </a:bodyPr>
          <a:lstStyle/>
          <a:p>
            <a:pPr algn="just"/>
            <a:r>
              <a:rPr lang="es-CO" sz="1400" b="1" dirty="0">
                <a:latin typeface="Century Gothic" panose="020B0502020202020204" pitchFamily="34" charset="0"/>
              </a:rPr>
              <a:t>La arquitectura clásica de 5 estrellas del Intercontinental Buenos Aires, los hermosos jardines y las vistas panorámicas le dan la sensación de estar en un oasis en medio de la animada capital argentina.</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Ofrece 2 bares y 2 restaurantes, que son famosos por la sabrosa carne a la parrilla y los platos mediterráneos. El hotel está ubicado en el tradicional distrito de Montserrat, cerca de escuelas de tango, teatros, cafeterías, la calle Florida, el distrito de San Telmo y el estadio de fútbol.</a:t>
            </a:r>
          </a:p>
        </p:txBody>
      </p:sp>
      <p:pic>
        <p:nvPicPr>
          <p:cNvPr id="3074" name="Picture 2" descr="Resultado de imagen para hotel intercontinental buenos ai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588" y="403266"/>
            <a:ext cx="4587179" cy="6116239"/>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419974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n de la galerÃ­a de este alojamiento"/>
          <p:cNvPicPr>
            <a:picLocks noChangeAspect="1" noChangeArrowheads="1"/>
          </p:cNvPicPr>
          <p:nvPr/>
        </p:nvPicPr>
        <p:blipFill rotWithShape="1">
          <a:blip r:embed="rId2">
            <a:extLst>
              <a:ext uri="{28A0092B-C50C-407E-A947-70E740481C1C}">
                <a14:useLocalDpi xmlns:a14="http://schemas.microsoft.com/office/drawing/2010/main" val="0"/>
              </a:ext>
            </a:extLst>
          </a:blip>
          <a:srcRect l="9487" r="22229"/>
          <a:stretch/>
        </p:blipFill>
        <p:spPr bwMode="auto">
          <a:xfrm>
            <a:off x="5109882" y="-27384"/>
            <a:ext cx="4035706" cy="39247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n de la galerÃ­a de este alojamiento"/>
          <p:cNvPicPr>
            <a:picLocks noChangeAspect="1" noChangeArrowheads="1"/>
          </p:cNvPicPr>
          <p:nvPr/>
        </p:nvPicPr>
        <p:blipFill rotWithShape="1">
          <a:blip r:embed="rId3">
            <a:extLst>
              <a:ext uri="{28A0092B-C50C-407E-A947-70E740481C1C}">
                <a14:useLocalDpi xmlns:a14="http://schemas.microsoft.com/office/drawing/2010/main" val="0"/>
              </a:ext>
            </a:extLst>
          </a:blip>
          <a:srcRect l="12787" r="146"/>
          <a:stretch/>
        </p:blipFill>
        <p:spPr bwMode="auto">
          <a:xfrm>
            <a:off x="-1" y="0"/>
            <a:ext cx="5109883" cy="38973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4" name="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1028" name="Picture 4" descr="GalerÃ­a de imÃ¡genes de este alojamiento"/>
          <p:cNvPicPr>
            <a:picLocks noChangeAspect="1" noChangeArrowheads="1"/>
          </p:cNvPicPr>
          <p:nvPr/>
        </p:nvPicPr>
        <p:blipFill rotWithShape="1">
          <a:blip r:embed="rId7">
            <a:extLst>
              <a:ext uri="{28A0092B-C50C-407E-A947-70E740481C1C}">
                <a14:useLocalDpi xmlns:a14="http://schemas.microsoft.com/office/drawing/2010/main" val="0"/>
              </a:ext>
            </a:extLst>
          </a:blip>
          <a:srcRect t="8462" b="14284"/>
          <a:stretch/>
        </p:blipFill>
        <p:spPr bwMode="auto">
          <a:xfrm>
            <a:off x="-2" y="3897343"/>
            <a:ext cx="5109883" cy="29606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lerÃ­a de imÃ¡genes de este alojamiento"/>
          <p:cNvPicPr>
            <a:picLocks noChangeAspect="1" noChangeArrowheads="1"/>
          </p:cNvPicPr>
          <p:nvPr/>
        </p:nvPicPr>
        <p:blipFill rotWithShape="1">
          <a:blip r:embed="rId8">
            <a:extLst>
              <a:ext uri="{28A0092B-C50C-407E-A947-70E740481C1C}">
                <a14:useLocalDpi xmlns:a14="http://schemas.microsoft.com/office/drawing/2010/main" val="0"/>
              </a:ext>
            </a:extLst>
          </a:blip>
          <a:srcRect l="4481" r="4598"/>
          <a:stretch/>
        </p:blipFill>
        <p:spPr bwMode="auto">
          <a:xfrm>
            <a:off x="5109882" y="3897343"/>
            <a:ext cx="4030562" cy="2960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850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hotel Panamericano Buenos Aires"/>
          <p:cNvPicPr>
            <a:picLocks noChangeAspect="1" noChangeArrowheads="1"/>
          </p:cNvPicPr>
          <p:nvPr/>
        </p:nvPicPr>
        <p:blipFill rotWithShape="1">
          <a:blip r:embed="rId2">
            <a:extLst>
              <a:ext uri="{28A0092B-C50C-407E-A947-70E740481C1C}">
                <a14:useLocalDpi xmlns:a14="http://schemas.microsoft.com/office/drawing/2010/main" val="0"/>
              </a:ext>
            </a:extLst>
          </a:blip>
          <a:srcRect l="3767" r="18101"/>
          <a:stretch/>
        </p:blipFill>
        <p:spPr bwMode="auto">
          <a:xfrm>
            <a:off x="13287" y="-11254"/>
            <a:ext cx="9132302" cy="694479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345537"/>
            <a:ext cx="9140444" cy="707199"/>
          </a:xfrm>
          <a:prstGeom prst="rect">
            <a:avLst/>
          </a:prstGeom>
          <a:solidFill>
            <a:schemeClr val="bg1">
              <a:lumMod val="95000"/>
              <a:alpha val="77000"/>
            </a:schemeClr>
          </a:solidFill>
        </p:spPr>
        <p:txBody>
          <a:bodyPr wrap="square" lIns="90760" tIns="45380" rIns="90760" bIns="45380">
            <a:spAutoFit/>
          </a:bodyPr>
          <a:lstStyle/>
          <a:p>
            <a:pPr algn="ctr"/>
            <a:r>
              <a:rPr lang="es-CO" sz="4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PANAMERICANO</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074" y="5949280"/>
            <a:ext cx="2047370" cy="529134"/>
          </a:xfrm>
          <a:prstGeom prst="rect">
            <a:avLst/>
          </a:prstGeom>
          <a:solidFill>
            <a:schemeClr val="bg1"/>
          </a:solidFill>
        </p:spPr>
      </p:pic>
    </p:spTree>
    <p:extLst>
      <p:ext uri="{BB962C8B-B14F-4D97-AF65-F5344CB8AC3E}">
        <p14:creationId xmlns:p14="http://schemas.microsoft.com/office/powerpoint/2010/main" val="4251880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n para buenos aires"/>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6191" r="6176"/>
          <a:stretch/>
        </p:blipFill>
        <p:spPr bwMode="auto">
          <a:xfrm>
            <a:off x="0" y="-99392"/>
            <a:ext cx="9145588"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1622689"/>
            <a:ext cx="4572000"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PANAMERICANO</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sp>
        <p:nvSpPr>
          <p:cNvPr id="3" name="2 Rectángulo"/>
          <p:cNvSpPr/>
          <p:nvPr/>
        </p:nvSpPr>
        <p:spPr>
          <a:xfrm>
            <a:off x="325987" y="3019747"/>
            <a:ext cx="3886767" cy="3108543"/>
          </a:xfrm>
          <a:prstGeom prst="rect">
            <a:avLst/>
          </a:prstGeom>
        </p:spPr>
        <p:txBody>
          <a:bodyPr wrap="square">
            <a:spAutoFit/>
          </a:bodyPr>
          <a:lstStyle/>
          <a:p>
            <a:pPr algn="just"/>
            <a:r>
              <a:rPr lang="es-CO" sz="1400" b="1" dirty="0">
                <a:latin typeface="Century Gothic" panose="020B0502020202020204" pitchFamily="34" charset="0"/>
              </a:rPr>
              <a:t>El Panamericano Buenos Aires, cuenta con instalaciones de spa que incluyen una piscina cubierta, ofrece alojamiento de lujo a menos de 300 metros del Obelisco y la Ópera de Colón. Hay 2 restaurantes. Hay conexión </a:t>
            </a:r>
            <a:r>
              <a:rPr lang="es-CO" sz="1400" b="1" dirty="0" err="1">
                <a:latin typeface="Century Gothic" panose="020B0502020202020204" pitchFamily="34" charset="0"/>
              </a:rPr>
              <a:t>Wi</a:t>
            </a:r>
            <a:r>
              <a:rPr lang="es-CO" sz="1400" b="1" dirty="0">
                <a:latin typeface="Century Gothic" panose="020B0502020202020204" pitchFamily="34" charset="0"/>
              </a:rPr>
              <a:t>-Fi gratuita en el vestíbulo, el Celtic Pub y el restaurante La Luciérnaga.</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El Panamericano Buenos Aires está a 7,5 km del aeropuerto nacional Jorge </a:t>
            </a:r>
            <a:r>
              <a:rPr lang="es-CO" sz="1400" b="1" dirty="0" err="1">
                <a:latin typeface="Century Gothic" panose="020B0502020202020204" pitchFamily="34" charset="0"/>
              </a:rPr>
              <a:t>Newbery</a:t>
            </a:r>
            <a:endParaRPr lang="es-CO" sz="1400" b="1" dirty="0">
              <a:latin typeface="Century Gothic" panose="020B0502020202020204" pitchFamily="34" charset="0"/>
            </a:endParaRPr>
          </a:p>
          <a:p>
            <a:pPr algn="just"/>
            <a:endParaRPr lang="es-CO" sz="1400" b="1" dirty="0">
              <a:latin typeface="Century Gothic" panose="020B0502020202020204" pitchFamily="34" charset="0"/>
            </a:endParaRPr>
          </a:p>
          <a:p>
            <a:pPr algn="just"/>
            <a:endParaRPr lang="es-CO" sz="1400" b="1" dirty="0">
              <a:latin typeface="Century Gothic" panose="020B0502020202020204" pitchFamily="34" charset="0"/>
            </a:endParaRPr>
          </a:p>
        </p:txBody>
      </p:sp>
      <p:pic>
        <p:nvPicPr>
          <p:cNvPr id="8" name="Picture 2" descr="Resultado de imagen para hotel Panamericano Buenos Ai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4021" y="470300"/>
            <a:ext cx="4296423" cy="5767012"/>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2014791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Imagen de la galerÃ­a de este alojamiento"/>
          <p:cNvPicPr>
            <a:picLocks noChangeAspect="1" noChangeArrowheads="1"/>
          </p:cNvPicPr>
          <p:nvPr/>
        </p:nvPicPr>
        <p:blipFill rotWithShape="1">
          <a:blip r:embed="rId2">
            <a:extLst>
              <a:ext uri="{28A0092B-C50C-407E-A947-70E740481C1C}">
                <a14:useLocalDpi xmlns:a14="http://schemas.microsoft.com/office/drawing/2010/main" val="0"/>
              </a:ext>
            </a:extLst>
          </a:blip>
          <a:srcRect b="3961"/>
          <a:stretch/>
        </p:blipFill>
        <p:spPr bwMode="auto">
          <a:xfrm>
            <a:off x="-10232" y="3852473"/>
            <a:ext cx="4897026" cy="30055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n de la galerÃ­a de este alojamiento"/>
          <p:cNvPicPr>
            <a:picLocks noChangeAspect="1" noChangeArrowheads="1"/>
          </p:cNvPicPr>
          <p:nvPr/>
        </p:nvPicPr>
        <p:blipFill rotWithShape="1">
          <a:blip r:embed="rId3">
            <a:extLst>
              <a:ext uri="{28A0092B-C50C-407E-A947-70E740481C1C}">
                <a14:useLocalDpi xmlns:a14="http://schemas.microsoft.com/office/drawing/2010/main" val="0"/>
              </a:ext>
            </a:extLst>
          </a:blip>
          <a:srcRect r="26330"/>
          <a:stretch/>
        </p:blipFill>
        <p:spPr bwMode="auto">
          <a:xfrm>
            <a:off x="4886793" y="-4295"/>
            <a:ext cx="4253651" cy="38567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n de la galerÃ­a de este alojamiento"/>
          <p:cNvPicPr>
            <a:picLocks noChangeAspect="1" noChangeArrowheads="1"/>
          </p:cNvPicPr>
          <p:nvPr/>
        </p:nvPicPr>
        <p:blipFill rotWithShape="1">
          <a:blip r:embed="rId4">
            <a:extLst>
              <a:ext uri="{28A0092B-C50C-407E-A947-70E740481C1C}">
                <a14:useLocalDpi xmlns:a14="http://schemas.microsoft.com/office/drawing/2010/main" val="0"/>
              </a:ext>
            </a:extLst>
          </a:blip>
          <a:srcRect l="12126" t="1" r="4161" b="453"/>
          <a:stretch/>
        </p:blipFill>
        <p:spPr bwMode="auto">
          <a:xfrm>
            <a:off x="-10233" y="-20137"/>
            <a:ext cx="4897026" cy="3872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4" name="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pic>
        <p:nvPicPr>
          <p:cNvPr id="4104" name="Picture 8" descr="Resultado de imagen para hotel Panamericano Buenos Aires RESTAURANT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17" r="3317"/>
          <a:stretch/>
        </p:blipFill>
        <p:spPr bwMode="auto">
          <a:xfrm>
            <a:off x="4886794" y="3852473"/>
            <a:ext cx="4253650" cy="300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293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CALAFATE"/>
          <p:cNvPicPr>
            <a:picLocks noChangeAspect="1" noChangeArrowheads="1"/>
          </p:cNvPicPr>
          <p:nvPr/>
        </p:nvPicPr>
        <p:blipFill rotWithShape="1">
          <a:blip r:embed="rId2">
            <a:extLst>
              <a:ext uri="{28A0092B-C50C-407E-A947-70E740481C1C}">
                <a14:useLocalDpi xmlns:a14="http://schemas.microsoft.com/office/drawing/2010/main" val="0"/>
              </a:ext>
            </a:extLst>
          </a:blip>
          <a:srcRect l="10583" r="18067"/>
          <a:stretch/>
        </p:blipFill>
        <p:spPr bwMode="auto">
          <a:xfrm>
            <a:off x="0" y="0"/>
            <a:ext cx="914044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116632"/>
            <a:ext cx="9140444" cy="1322753"/>
          </a:xfrm>
          <a:prstGeom prst="rect">
            <a:avLst/>
          </a:prstGeom>
          <a:solidFill>
            <a:schemeClr val="bg1">
              <a:lumMod val="95000"/>
              <a:alpha val="43000"/>
            </a:schemeClr>
          </a:solidFill>
        </p:spPr>
        <p:txBody>
          <a:bodyPr wrap="square" lIns="90760" tIns="45380" rIns="90760" bIns="45380">
            <a:spAutoFit/>
          </a:bodyPr>
          <a:lstStyle/>
          <a:p>
            <a:pPr algn="ctr"/>
            <a:r>
              <a:rPr lang="es-CO" sz="4000" b="1" dirty="0">
                <a:solidFill>
                  <a:schemeClr val="bg1"/>
                </a:solidFill>
                <a:effectLst>
                  <a:outerShdw blurRad="38100" dist="38100" dir="2700000" algn="tl">
                    <a:srgbClr val="000000">
                      <a:alpha val="43137"/>
                    </a:srgbClr>
                  </a:outerShdw>
                </a:effectLst>
                <a:latin typeface="+mj-lt"/>
                <a:ea typeface="Batang" panose="02030600000101010101" pitchFamily="18" charset="-127"/>
              </a:rPr>
              <a:t>HOTEL PROPUESTO-</a:t>
            </a:r>
          </a:p>
          <a:p>
            <a:pPr algn="ctr"/>
            <a:r>
              <a:rPr lang="es-CO" sz="4000" b="1" dirty="0">
                <a:solidFill>
                  <a:schemeClr val="bg1"/>
                </a:solidFill>
                <a:effectLst>
                  <a:outerShdw blurRad="38100" dist="38100" dir="2700000" algn="tl">
                    <a:srgbClr val="000000">
                      <a:alpha val="43137"/>
                    </a:srgbClr>
                  </a:outerShdw>
                </a:effectLst>
                <a:latin typeface="+mj-lt"/>
                <a:ea typeface="Batang" panose="02030600000101010101" pitchFamily="18" charset="-127"/>
              </a:rPr>
              <a:t> CALAFATE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Tree>
    <p:extLst>
      <p:ext uri="{BB962C8B-B14F-4D97-AF65-F5344CB8AC3E}">
        <p14:creationId xmlns:p14="http://schemas.microsoft.com/office/powerpoint/2010/main" val="1808152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hotel posada los alamos calafate"/>
          <p:cNvPicPr>
            <a:picLocks noChangeAspect="1" noChangeArrowheads="1"/>
          </p:cNvPicPr>
          <p:nvPr/>
        </p:nvPicPr>
        <p:blipFill rotWithShape="1">
          <a:blip r:embed="rId2">
            <a:extLst>
              <a:ext uri="{28A0092B-C50C-407E-A947-70E740481C1C}">
                <a14:useLocalDpi xmlns:a14="http://schemas.microsoft.com/office/drawing/2010/main" val="0"/>
              </a:ext>
            </a:extLst>
          </a:blip>
          <a:srcRect l="14501" r="7115"/>
          <a:stretch/>
        </p:blipFill>
        <p:spPr bwMode="auto">
          <a:xfrm>
            <a:off x="0" y="-24123"/>
            <a:ext cx="9145588" cy="6882123"/>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332656"/>
            <a:ext cx="9140444" cy="707199"/>
          </a:xfrm>
          <a:prstGeom prst="rect">
            <a:avLst/>
          </a:prstGeom>
          <a:solidFill>
            <a:schemeClr val="bg1">
              <a:lumMod val="95000"/>
              <a:alpha val="43000"/>
            </a:schemeClr>
          </a:solidFill>
        </p:spPr>
        <p:txBody>
          <a:bodyPr wrap="square" lIns="90760" tIns="45380" rIns="90760" bIns="45380">
            <a:spAutoFit/>
          </a:bodyPr>
          <a:lstStyle/>
          <a:p>
            <a:pPr algn="ctr"/>
            <a:r>
              <a:rPr lang="es-CO" sz="4000" b="1" dirty="0">
                <a:solidFill>
                  <a:schemeClr val="bg1"/>
                </a:solidFill>
                <a:effectLst>
                  <a:outerShdw blurRad="38100" dist="38100" dir="2700000" algn="tl">
                    <a:srgbClr val="000000">
                      <a:alpha val="43137"/>
                    </a:srgbClr>
                  </a:outerShdw>
                </a:effectLst>
                <a:latin typeface="+mj-lt"/>
                <a:ea typeface="Batang" panose="02030600000101010101" pitchFamily="18" charset="-127"/>
              </a:rPr>
              <a:t>HOTEL POSADA LOS ALAMOS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18498"/>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Tree>
    <p:extLst>
      <p:ext uri="{BB962C8B-B14F-4D97-AF65-F5344CB8AC3E}">
        <p14:creationId xmlns:p14="http://schemas.microsoft.com/office/powerpoint/2010/main" val="3915284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CALAFATE"/>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0583" r="18067"/>
          <a:stretch/>
        </p:blipFill>
        <p:spPr bwMode="auto">
          <a:xfrm>
            <a:off x="0" y="0"/>
            <a:ext cx="914044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1556792"/>
            <a:ext cx="4570222" cy="1076531"/>
          </a:xfrm>
          <a:prstGeom prst="rect">
            <a:avLst/>
          </a:prstGeom>
          <a:solidFill>
            <a:schemeClr val="bg1">
              <a:lumMod val="95000"/>
              <a:alpha val="43000"/>
            </a:schemeClr>
          </a:solidFill>
        </p:spPr>
        <p:txBody>
          <a:bodyPr wrap="square" lIns="90760" tIns="45380" rIns="90760" bIns="45380">
            <a:spAutoFit/>
          </a:bodyPr>
          <a:lstStyle/>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POSADA</a:t>
            </a:r>
          </a:p>
          <a:p>
            <a:pPr algn="ctr"/>
            <a:r>
              <a:rPr lang="es-CO" sz="32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 LOS ÁLAMOS</a:t>
            </a:r>
          </a:p>
        </p:txBody>
      </p:sp>
      <p:sp>
        <p:nvSpPr>
          <p:cNvPr id="4" name="3 Rectángulo"/>
          <p:cNvSpPr/>
          <p:nvPr/>
        </p:nvSpPr>
        <p:spPr>
          <a:xfrm>
            <a:off x="412903" y="2852936"/>
            <a:ext cx="3744416" cy="3323987"/>
          </a:xfrm>
          <a:prstGeom prst="rect">
            <a:avLst/>
          </a:prstGeom>
        </p:spPr>
        <p:txBody>
          <a:bodyPr wrap="square">
            <a:spAutoFit/>
          </a:bodyPr>
          <a:lstStyle/>
          <a:p>
            <a:pPr algn="just"/>
            <a:r>
              <a:rPr lang="es-CO" sz="1400" b="1" dirty="0">
                <a:latin typeface="Century Gothic" panose="020B0502020202020204" pitchFamily="34" charset="0"/>
              </a:rPr>
              <a:t>Posada Los Álamos está situado en el corazón de El Calafate, cerca del lago Argentino. Cuenta con instalaciones de spa, piscina cubierta y conexión inalámbrica a internet gratuita en todas las zonas.</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Las habitaciones de la Posada Los Álamos cuentan con calefacción, minibar y TV por cable. Las habitaciones tienen vistas al jardín orgánico y las montañas más allá. </a:t>
            </a:r>
          </a:p>
          <a:p>
            <a:pPr algn="just"/>
            <a:endParaRPr lang="es-CO" sz="1400" b="1" dirty="0">
              <a:latin typeface="Century Gothic" panose="020B0502020202020204" pitchFamily="34" charset="0"/>
            </a:endParaRPr>
          </a:p>
          <a:p>
            <a:pPr algn="just"/>
            <a:r>
              <a:rPr lang="es-CO" sz="1400" b="1" dirty="0">
                <a:latin typeface="Century Gothic" panose="020B0502020202020204" pitchFamily="34" charset="0"/>
              </a:rPr>
              <a:t>El aeropuerto de El Calafate se encuentra a 20 km.</a:t>
            </a:r>
          </a:p>
        </p:txBody>
      </p:sp>
      <p:pic>
        <p:nvPicPr>
          <p:cNvPr id="3074" name="Picture 2" descr="Imagen de la galerÃ­a de este alojamien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271" y="856304"/>
            <a:ext cx="4598317" cy="30535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de la galerÃ­a de este alojamien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184" y="3931987"/>
            <a:ext cx="4606403" cy="2415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9" name="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66995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n de la galerÃ­a de este alojamiento"/>
          <p:cNvPicPr>
            <a:picLocks noChangeAspect="1" noChangeArrowheads="1"/>
          </p:cNvPicPr>
          <p:nvPr/>
        </p:nvPicPr>
        <p:blipFill rotWithShape="1">
          <a:blip r:embed="rId2">
            <a:extLst>
              <a:ext uri="{28A0092B-C50C-407E-A947-70E740481C1C}">
                <a14:useLocalDpi xmlns:a14="http://schemas.microsoft.com/office/drawing/2010/main" val="0"/>
              </a:ext>
            </a:extLst>
          </a:blip>
          <a:srcRect l="4079" r="8804"/>
          <a:stretch/>
        </p:blipFill>
        <p:spPr bwMode="auto">
          <a:xfrm>
            <a:off x="0" y="-174"/>
            <a:ext cx="4971011" cy="37892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n de la galerÃ­a de este alojamiento"/>
          <p:cNvPicPr>
            <a:picLocks noChangeAspect="1" noChangeArrowheads="1"/>
          </p:cNvPicPr>
          <p:nvPr/>
        </p:nvPicPr>
        <p:blipFill rotWithShape="1">
          <a:blip r:embed="rId3">
            <a:extLst>
              <a:ext uri="{28A0092B-C50C-407E-A947-70E740481C1C}">
                <a14:useLocalDpi xmlns:a14="http://schemas.microsoft.com/office/drawing/2010/main" val="0"/>
              </a:ext>
            </a:extLst>
          </a:blip>
          <a:srcRect l="4139"/>
          <a:stretch/>
        </p:blipFill>
        <p:spPr bwMode="auto">
          <a:xfrm>
            <a:off x="-16686" y="3789040"/>
            <a:ext cx="4987698" cy="30689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n de la galerÃ­a de este alojamient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64"/>
          <a:stretch/>
        </p:blipFill>
        <p:spPr bwMode="auto">
          <a:xfrm>
            <a:off x="4971011" y="3789039"/>
            <a:ext cx="4186703" cy="306896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n de la galerÃ­a de este alojamiento"/>
          <p:cNvPicPr>
            <a:picLocks noChangeAspect="1" noChangeArrowheads="1"/>
          </p:cNvPicPr>
          <p:nvPr/>
        </p:nvPicPr>
        <p:blipFill rotWithShape="1">
          <a:blip r:embed="rId5">
            <a:extLst>
              <a:ext uri="{28A0092B-C50C-407E-A947-70E740481C1C}">
                <a14:useLocalDpi xmlns:a14="http://schemas.microsoft.com/office/drawing/2010/main" val="0"/>
              </a:ext>
            </a:extLst>
          </a:blip>
          <a:srcRect l="28980" r="11568"/>
          <a:stretch/>
        </p:blipFill>
        <p:spPr bwMode="auto">
          <a:xfrm>
            <a:off x="4971010" y="-173"/>
            <a:ext cx="4186703" cy="3789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8" name="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2073231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COMPARATIVO</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graphicFrame>
        <p:nvGraphicFramePr>
          <p:cNvPr id="2" name="1 Tabla"/>
          <p:cNvGraphicFramePr>
            <a:graphicFrameLocks noGrp="1"/>
          </p:cNvGraphicFramePr>
          <p:nvPr>
            <p:extLst>
              <p:ext uri="{D42A27DB-BD31-4B8C-83A1-F6EECF244321}">
                <p14:modId xmlns:p14="http://schemas.microsoft.com/office/powerpoint/2010/main" val="3960477486"/>
              </p:ext>
            </p:extLst>
          </p:nvPr>
        </p:nvGraphicFramePr>
        <p:xfrm>
          <a:off x="288434" y="2636912"/>
          <a:ext cx="8570307" cy="3295200"/>
        </p:xfrm>
        <a:graphic>
          <a:graphicData uri="http://schemas.openxmlformats.org/drawingml/2006/table">
            <a:tbl>
              <a:tblPr>
                <a:effectLst>
                  <a:innerShdw blurRad="114300">
                    <a:prstClr val="black"/>
                  </a:innerShdw>
                </a:effectLst>
                <a:tableStyleId>{5C22544A-7EE6-4342-B048-85BDC9FD1C3A}</a:tableStyleId>
              </a:tblPr>
              <a:tblGrid>
                <a:gridCol w="1836088">
                  <a:extLst>
                    <a:ext uri="{9D8B030D-6E8A-4147-A177-3AD203B41FA5}">
                      <a16:colId xmlns:a16="http://schemas.microsoft.com/office/drawing/2014/main" val="20000"/>
                    </a:ext>
                  </a:extLst>
                </a:gridCol>
                <a:gridCol w="2035260">
                  <a:extLst>
                    <a:ext uri="{9D8B030D-6E8A-4147-A177-3AD203B41FA5}">
                      <a16:colId xmlns:a16="http://schemas.microsoft.com/office/drawing/2014/main" val="20001"/>
                    </a:ext>
                  </a:extLst>
                </a:gridCol>
                <a:gridCol w="2433341">
                  <a:extLst>
                    <a:ext uri="{9D8B030D-6E8A-4147-A177-3AD203B41FA5}">
                      <a16:colId xmlns:a16="http://schemas.microsoft.com/office/drawing/2014/main" val="20002"/>
                    </a:ext>
                  </a:extLst>
                </a:gridCol>
                <a:gridCol w="2265618">
                  <a:extLst>
                    <a:ext uri="{9D8B030D-6E8A-4147-A177-3AD203B41FA5}">
                      <a16:colId xmlns:a16="http://schemas.microsoft.com/office/drawing/2014/main" val="20003"/>
                    </a:ext>
                  </a:extLst>
                </a:gridCol>
              </a:tblGrid>
              <a:tr h="668065">
                <a:tc>
                  <a:txBody>
                    <a:bodyPr/>
                    <a:lstStyle/>
                    <a:p>
                      <a:pPr algn="ctr" fontAlgn="b"/>
                      <a:r>
                        <a:rPr lang="es-CO" sz="1400" b="1" u="none" strike="noStrike" dirty="0">
                          <a:effectLst/>
                          <a:latin typeface="Calibri" panose="020F0502020204030204" pitchFamily="34" charset="0"/>
                        </a:rPr>
                        <a:t>DESTINO</a:t>
                      </a:r>
                      <a:endParaRPr lang="es-CO"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1400" b="1" u="none" strike="noStrike" dirty="0">
                          <a:effectLst/>
                          <a:latin typeface="Calibri" panose="020F0502020204030204" pitchFamily="34" charset="0"/>
                        </a:rPr>
                        <a:t>ARGENTINA</a:t>
                      </a:r>
                      <a:endParaRPr lang="es-CO"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048287">
                <a:tc>
                  <a:txBody>
                    <a:bodyPr/>
                    <a:lstStyle/>
                    <a:p>
                      <a:pPr algn="l" fontAlgn="b"/>
                      <a:r>
                        <a:rPr lang="es-CO" sz="1400" u="none" strike="noStrike" dirty="0">
                          <a:effectLst/>
                          <a:latin typeface="Calibri" panose="020F0502020204030204" pitchFamily="34" charset="0"/>
                        </a:rPr>
                        <a:t>SERVICIOS / HOTEL</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900" u="none" strike="noStrike" dirty="0">
                          <a:effectLst/>
                          <a:latin typeface="Calibri" panose="020F0502020204030204" pitchFamily="34" charset="0"/>
                        </a:rPr>
                        <a:t>HOTEL MADERO BUENOS AIRES - CATEGORÍA 5* Y HOTEL POSADA DE LOS ALAMOS CALAFATE - CATEGORIA 4*</a:t>
                      </a:r>
                      <a:endParaRPr lang="es-CO" sz="9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900" u="none" strike="noStrike" dirty="0">
                          <a:effectLst/>
                          <a:latin typeface="Calibri" panose="020F0502020204030204" pitchFamily="34" charset="0"/>
                        </a:rPr>
                        <a:t>HOTEL INTERCONTINENTAL  BUENOS AIRES - CATEGORÍA 5* Y HOTEL POSADA DE LOS ALAMOS CALAFATE - CATEGORIA 4*</a:t>
                      </a:r>
                      <a:endParaRPr lang="es-CO" sz="9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900" u="none" strike="noStrike" dirty="0">
                          <a:effectLst/>
                          <a:latin typeface="Calibri" panose="020F0502020204030204" pitchFamily="34" charset="0"/>
                        </a:rPr>
                        <a:t>HOTEL PANAMERICANO  BUENOS AIRES - CATEGORÍA 5* Y HOTEL POSADA DE LOS ALAMOS CALAFATE - CATEGORIA 4*</a:t>
                      </a:r>
                      <a:endParaRPr lang="es-CO" sz="9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32048">
                <a:tc>
                  <a:txBody>
                    <a:bodyPr/>
                    <a:lstStyle/>
                    <a:p>
                      <a:pPr algn="l" fontAlgn="b"/>
                      <a:r>
                        <a:rPr lang="es-CO" sz="1400" u="none" strike="noStrike" dirty="0">
                          <a:effectLst/>
                          <a:latin typeface="Calibri" panose="020F0502020204030204" pitchFamily="34" charset="0"/>
                        </a:rPr>
                        <a:t>SERVICIOS TERRESTRES</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u="none" strike="noStrike" dirty="0">
                          <a:effectLst/>
                          <a:latin typeface="Calibri" panose="020F0502020204030204" pitchFamily="34" charset="0"/>
                        </a:rPr>
                        <a:t>USD 176.476,68</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u="none" strike="noStrike" dirty="0">
                          <a:effectLst/>
                          <a:latin typeface="Calibri" panose="020F0502020204030204" pitchFamily="34" charset="0"/>
                        </a:rPr>
                        <a:t>USD 176.476,68</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u="none" strike="noStrike" dirty="0">
                          <a:effectLst/>
                          <a:latin typeface="Calibri" panose="020F0502020204030204" pitchFamily="34" charset="0"/>
                        </a:rPr>
                        <a:t>USD 163.889,82</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0040">
                <a:tc>
                  <a:txBody>
                    <a:bodyPr/>
                    <a:lstStyle/>
                    <a:p>
                      <a:pPr algn="l" fontAlgn="b"/>
                      <a:r>
                        <a:rPr lang="es-CO" sz="1400" u="none" strike="noStrike" dirty="0">
                          <a:effectLst/>
                          <a:latin typeface="Calibri" panose="020F0502020204030204" pitchFamily="34" charset="0"/>
                        </a:rPr>
                        <a:t>TIQUETES AEREOS</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u="none" strike="noStrike" dirty="0">
                          <a:effectLst/>
                          <a:latin typeface="Calibri" panose="020F0502020204030204" pitchFamily="34" charset="0"/>
                        </a:rPr>
                        <a:t>USD 112.054,00</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u="none" strike="noStrike" dirty="0">
                          <a:effectLst/>
                          <a:latin typeface="Calibri" panose="020F0502020204030204" pitchFamily="34" charset="0"/>
                        </a:rPr>
                        <a:t>USD 112.054,00</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u="none" strike="noStrike" dirty="0">
                          <a:effectLst/>
                          <a:latin typeface="Calibri" panose="020F0502020204030204" pitchFamily="34" charset="0"/>
                        </a:rPr>
                        <a:t>USD 112.054,00</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0040">
                <a:tc>
                  <a:txBody>
                    <a:bodyPr/>
                    <a:lstStyle/>
                    <a:p>
                      <a:pPr algn="l" fontAlgn="b"/>
                      <a:r>
                        <a:rPr lang="es-CO" sz="1400" u="none" strike="noStrike" dirty="0">
                          <a:effectLst/>
                          <a:latin typeface="Calibri" panose="020F0502020204030204" pitchFamily="34" charset="0"/>
                        </a:rPr>
                        <a:t>TOTAL SERVICIOS</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s-CO" sz="1400" u="none" strike="noStrike" dirty="0">
                          <a:effectLst/>
                          <a:latin typeface="Calibri" panose="020F0502020204030204" pitchFamily="34" charset="0"/>
                        </a:rPr>
                        <a:t>USD 288.530,68</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s-CO" sz="1400" u="none" strike="noStrike" dirty="0">
                          <a:effectLst/>
                          <a:latin typeface="Calibri" panose="020F0502020204030204" pitchFamily="34" charset="0"/>
                        </a:rPr>
                        <a:t>USD 288.530,68</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s-CO" sz="1400" u="none" strike="noStrike" dirty="0">
                          <a:effectLst/>
                          <a:latin typeface="Calibri" panose="020F0502020204030204" pitchFamily="34" charset="0"/>
                        </a:rPr>
                        <a:t>USD 275.943,82</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60040">
                <a:tc>
                  <a:txBody>
                    <a:bodyPr/>
                    <a:lstStyle/>
                    <a:p>
                      <a:pPr algn="l" fontAlgn="b"/>
                      <a:r>
                        <a:rPr lang="es-CO" sz="1400" u="none" strike="noStrike" dirty="0">
                          <a:effectLst/>
                          <a:latin typeface="Calibri" panose="020F0502020204030204" pitchFamily="34" charset="0"/>
                        </a:rPr>
                        <a:t>PRECIO PROMEDIO </a:t>
                      </a:r>
                    </a:p>
                    <a:p>
                      <a:pPr algn="l" fontAlgn="b"/>
                      <a:r>
                        <a:rPr lang="es-CO" sz="1400" u="none" strike="noStrike" dirty="0">
                          <a:effectLst/>
                          <a:latin typeface="Calibri" panose="020F0502020204030204" pitchFamily="34" charset="0"/>
                        </a:rPr>
                        <a:t>POR PERSONA</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s-CO" sz="1400" u="none" strike="noStrike" dirty="0">
                          <a:effectLst/>
                          <a:latin typeface="Calibri" panose="020F0502020204030204" pitchFamily="34" charset="0"/>
                        </a:rPr>
                        <a:t>USD 3.205,90</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s-CO" sz="1400" u="none" strike="noStrike" dirty="0">
                          <a:effectLst/>
                          <a:latin typeface="Calibri" panose="020F0502020204030204" pitchFamily="34" charset="0"/>
                        </a:rPr>
                        <a:t>USD 3.205,90</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s-CO" sz="1400" u="none" strike="noStrike" dirty="0">
                          <a:effectLst/>
                          <a:latin typeface="Calibri" panose="020F0502020204030204" pitchFamily="34" charset="0"/>
                        </a:rPr>
                        <a:t>USD 3.066,04</a:t>
                      </a:r>
                      <a:endParaRPr lang="es-CO" sz="14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5"/>
                  </a:ext>
                </a:extLst>
              </a:tr>
            </a:tbl>
          </a:graphicData>
        </a:graphic>
      </p:graphicFrame>
      <p:pic>
        <p:nvPicPr>
          <p:cNvPr id="11" name="2 Imagen" descr="Resultado de imagen para AEROLINEAS ARGENTINA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2843" y="1202346"/>
            <a:ext cx="1151334" cy="115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65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ITINERARIOS</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graphicFrame>
        <p:nvGraphicFramePr>
          <p:cNvPr id="2" name="1 Tabla"/>
          <p:cNvGraphicFramePr>
            <a:graphicFrameLocks noGrp="1"/>
          </p:cNvGraphicFramePr>
          <p:nvPr>
            <p:extLst>
              <p:ext uri="{D42A27DB-BD31-4B8C-83A1-F6EECF244321}">
                <p14:modId xmlns:p14="http://schemas.microsoft.com/office/powerpoint/2010/main" val="1470575683"/>
              </p:ext>
            </p:extLst>
          </p:nvPr>
        </p:nvGraphicFramePr>
        <p:xfrm>
          <a:off x="484825" y="2924944"/>
          <a:ext cx="8174349" cy="1742593"/>
        </p:xfrm>
        <a:graphic>
          <a:graphicData uri="http://schemas.openxmlformats.org/drawingml/2006/table">
            <a:tbl>
              <a:tblPr>
                <a:effectLst>
                  <a:innerShdw blurRad="114300">
                    <a:prstClr val="black"/>
                  </a:innerShdw>
                </a:effectLst>
                <a:tableStyleId>{5C22544A-7EE6-4342-B048-85BDC9FD1C3A}</a:tableStyleId>
              </a:tblPr>
              <a:tblGrid>
                <a:gridCol w="3104985">
                  <a:extLst>
                    <a:ext uri="{9D8B030D-6E8A-4147-A177-3AD203B41FA5}">
                      <a16:colId xmlns:a16="http://schemas.microsoft.com/office/drawing/2014/main" val="20000"/>
                    </a:ext>
                  </a:extLst>
                </a:gridCol>
                <a:gridCol w="1267341">
                  <a:extLst>
                    <a:ext uri="{9D8B030D-6E8A-4147-A177-3AD203B41FA5}">
                      <a16:colId xmlns:a16="http://schemas.microsoft.com/office/drawing/2014/main" val="20001"/>
                    </a:ext>
                  </a:extLst>
                </a:gridCol>
                <a:gridCol w="1267341">
                  <a:extLst>
                    <a:ext uri="{9D8B030D-6E8A-4147-A177-3AD203B41FA5}">
                      <a16:colId xmlns:a16="http://schemas.microsoft.com/office/drawing/2014/main" val="20002"/>
                    </a:ext>
                  </a:extLst>
                </a:gridCol>
                <a:gridCol w="1267341">
                  <a:extLst>
                    <a:ext uri="{9D8B030D-6E8A-4147-A177-3AD203B41FA5}">
                      <a16:colId xmlns:a16="http://schemas.microsoft.com/office/drawing/2014/main" val="20003"/>
                    </a:ext>
                  </a:extLst>
                </a:gridCol>
                <a:gridCol w="1267341">
                  <a:extLst>
                    <a:ext uri="{9D8B030D-6E8A-4147-A177-3AD203B41FA5}">
                      <a16:colId xmlns:a16="http://schemas.microsoft.com/office/drawing/2014/main" val="20004"/>
                    </a:ext>
                  </a:extLst>
                </a:gridCol>
              </a:tblGrid>
              <a:tr h="432048">
                <a:tc>
                  <a:txBody>
                    <a:bodyPr/>
                    <a:lstStyle/>
                    <a:p>
                      <a:pPr algn="ctr" fontAlgn="b"/>
                      <a:r>
                        <a:rPr lang="es-CO" sz="1800" b="1" u="none" strike="noStrike" dirty="0">
                          <a:effectLst/>
                          <a:latin typeface="Calibri" panose="020F0502020204030204" pitchFamily="34" charset="0"/>
                        </a:rPr>
                        <a:t>RUTA</a:t>
                      </a:r>
                      <a:endParaRPr lang="es-CO" sz="1800" b="1"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dirty="0">
                          <a:effectLst/>
                          <a:latin typeface="Calibri" panose="020F0502020204030204" pitchFamily="34" charset="0"/>
                        </a:rPr>
                        <a:t>VUELO</a:t>
                      </a:r>
                      <a:endParaRPr lang="es-CO" sz="1800" b="1"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a:effectLst/>
                          <a:latin typeface="Calibri" panose="020F0502020204030204" pitchFamily="34" charset="0"/>
                        </a:rPr>
                        <a:t>FECHA</a:t>
                      </a:r>
                      <a:endParaRPr lang="es-CO" sz="1800" b="1" i="0" u="none" strike="noStrike">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a:effectLst/>
                          <a:latin typeface="Calibri" panose="020F0502020204030204" pitchFamily="34" charset="0"/>
                        </a:rPr>
                        <a:t>SALE</a:t>
                      </a:r>
                      <a:endParaRPr lang="es-CO" sz="1800" b="1" i="0" u="none" strike="noStrike">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dirty="0">
                          <a:effectLst/>
                          <a:latin typeface="Calibri" panose="020F0502020204030204" pitchFamily="34" charset="0"/>
                        </a:rPr>
                        <a:t>LLEGA</a:t>
                      </a:r>
                      <a:endParaRPr lang="es-CO" sz="1800" b="1"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60040">
                <a:tc>
                  <a:txBody>
                    <a:bodyPr/>
                    <a:lstStyle/>
                    <a:p>
                      <a:pPr algn="l" fontAlgn="b"/>
                      <a:r>
                        <a:rPr lang="es-CO" sz="1400" u="none" strike="noStrike" dirty="0">
                          <a:effectLst/>
                          <a:latin typeface="Calibri" panose="020F0502020204030204" pitchFamily="34" charset="0"/>
                        </a:rPr>
                        <a:t>BOGOTÁ - BUENOS AIRES</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AR1361</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18.03.20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22:40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07:10+1</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6835">
                <a:tc>
                  <a:txBody>
                    <a:bodyPr/>
                    <a:lstStyle/>
                    <a:p>
                      <a:pPr algn="l" fontAlgn="b"/>
                      <a:r>
                        <a:rPr lang="es-CO" sz="1400" u="none" strike="noStrike" dirty="0">
                          <a:effectLst/>
                          <a:latin typeface="Calibri" panose="020F0502020204030204" pitchFamily="34" charset="0"/>
                        </a:rPr>
                        <a:t>BUENOS AIRES - CALAFATE</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AR1870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20.03.20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05:40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08:55</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6835">
                <a:tc>
                  <a:txBody>
                    <a:bodyPr/>
                    <a:lstStyle/>
                    <a:p>
                      <a:pPr algn="l" fontAlgn="b"/>
                      <a:r>
                        <a:rPr lang="es-CO" sz="1400" u="none" strike="noStrike">
                          <a:effectLst/>
                          <a:latin typeface="Calibri" panose="020F0502020204030204" pitchFamily="34" charset="0"/>
                        </a:rPr>
                        <a:t>CALAFATE - BUENOS AIRES</a:t>
                      </a:r>
                      <a:endParaRPr lang="es-CO" sz="1400" b="0" i="0" u="none" strike="noStrike">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AR1871</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23.03.20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13:50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16:45</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6835">
                <a:tc>
                  <a:txBody>
                    <a:bodyPr/>
                    <a:lstStyle/>
                    <a:p>
                      <a:pPr algn="l" fontAlgn="b"/>
                      <a:r>
                        <a:rPr lang="es-CO" sz="1400" u="none" strike="noStrike" dirty="0">
                          <a:effectLst/>
                          <a:latin typeface="Calibri" panose="020F0502020204030204" pitchFamily="34" charset="0"/>
                        </a:rPr>
                        <a:t>BUENOS AIRES - BOGOTÁ</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AR1360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24.03.20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16:45</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u="none" strike="noStrike" dirty="0">
                          <a:effectLst/>
                          <a:latin typeface="Calibri" panose="020F0502020204030204" pitchFamily="34" charset="0"/>
                        </a:rPr>
                        <a:t>21:30</a:t>
                      </a:r>
                      <a:endParaRPr lang="es-CO" sz="1400" b="0"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11" name="4 Imagen" descr="Resultado de imagen para AEROLINEAS ARGENTINA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1858" y="1219708"/>
            <a:ext cx="14001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503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COMPARATIVO</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graphicFrame>
        <p:nvGraphicFramePr>
          <p:cNvPr id="2" name="1 Tabla"/>
          <p:cNvGraphicFramePr>
            <a:graphicFrameLocks noGrp="1"/>
          </p:cNvGraphicFramePr>
          <p:nvPr>
            <p:extLst>
              <p:ext uri="{D42A27DB-BD31-4B8C-83A1-F6EECF244321}">
                <p14:modId xmlns:p14="http://schemas.microsoft.com/office/powerpoint/2010/main" val="2734657679"/>
              </p:ext>
            </p:extLst>
          </p:nvPr>
        </p:nvGraphicFramePr>
        <p:xfrm>
          <a:off x="286846" y="2636912"/>
          <a:ext cx="8570307" cy="3295200"/>
        </p:xfrm>
        <a:graphic>
          <a:graphicData uri="http://schemas.openxmlformats.org/drawingml/2006/table">
            <a:tbl>
              <a:tblPr>
                <a:effectLst>
                  <a:innerShdw blurRad="114300">
                    <a:prstClr val="black"/>
                  </a:innerShdw>
                </a:effectLst>
                <a:tableStyleId>{5C22544A-7EE6-4342-B048-85BDC9FD1C3A}</a:tableStyleId>
              </a:tblPr>
              <a:tblGrid>
                <a:gridCol w="1836088">
                  <a:extLst>
                    <a:ext uri="{9D8B030D-6E8A-4147-A177-3AD203B41FA5}">
                      <a16:colId xmlns:a16="http://schemas.microsoft.com/office/drawing/2014/main" val="20000"/>
                    </a:ext>
                  </a:extLst>
                </a:gridCol>
                <a:gridCol w="2035260">
                  <a:extLst>
                    <a:ext uri="{9D8B030D-6E8A-4147-A177-3AD203B41FA5}">
                      <a16:colId xmlns:a16="http://schemas.microsoft.com/office/drawing/2014/main" val="20001"/>
                    </a:ext>
                  </a:extLst>
                </a:gridCol>
                <a:gridCol w="2433341">
                  <a:extLst>
                    <a:ext uri="{9D8B030D-6E8A-4147-A177-3AD203B41FA5}">
                      <a16:colId xmlns:a16="http://schemas.microsoft.com/office/drawing/2014/main" val="20002"/>
                    </a:ext>
                  </a:extLst>
                </a:gridCol>
                <a:gridCol w="2265618">
                  <a:extLst>
                    <a:ext uri="{9D8B030D-6E8A-4147-A177-3AD203B41FA5}">
                      <a16:colId xmlns:a16="http://schemas.microsoft.com/office/drawing/2014/main" val="20003"/>
                    </a:ext>
                  </a:extLst>
                </a:gridCol>
              </a:tblGrid>
              <a:tr h="668065">
                <a:tc>
                  <a:txBody>
                    <a:bodyPr/>
                    <a:lstStyle/>
                    <a:p>
                      <a:pPr algn="ctr" fontAlgn="b"/>
                      <a:r>
                        <a:rPr lang="es-CO" sz="1400" b="1" u="none" strike="noStrike" dirty="0">
                          <a:effectLst/>
                          <a:latin typeface="Calibri" panose="020F0502020204030204" pitchFamily="34" charset="0"/>
                        </a:rPr>
                        <a:t>DESTINO</a:t>
                      </a:r>
                      <a:endParaRPr lang="es-CO"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1400" b="1" u="none" strike="noStrike" dirty="0">
                          <a:effectLst/>
                          <a:latin typeface="Calibri" panose="020F0502020204030204" pitchFamily="34" charset="0"/>
                        </a:rPr>
                        <a:t>ARGENTINA</a:t>
                      </a:r>
                      <a:endParaRPr lang="es-CO" sz="14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1048287">
                <a:tc>
                  <a:txBody>
                    <a:bodyPr/>
                    <a:lstStyle/>
                    <a:p>
                      <a:pPr algn="l" fontAlgn="b"/>
                      <a:r>
                        <a:rPr lang="es-CO" sz="1400" u="none" strike="noStrike" dirty="0">
                          <a:effectLst/>
                          <a:latin typeface="Calibri" panose="020F0502020204030204" pitchFamily="34" charset="0"/>
                        </a:rPr>
                        <a:t>SERVICIOS / HOTEL</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900" u="none" strike="noStrike" dirty="0">
                          <a:effectLst/>
                          <a:latin typeface="Calibri" panose="020F0502020204030204" pitchFamily="34" charset="0"/>
                        </a:rPr>
                        <a:t>HOTEL MADERO BUENOS AIRES - CATEGORÍA 5* Y HOTEL POSADA DE LOS ALAMOS CALAFATE - CATEGORIA 4*</a:t>
                      </a:r>
                      <a:endParaRPr lang="es-CO" sz="9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900" u="none" strike="noStrike" dirty="0">
                          <a:effectLst/>
                          <a:latin typeface="Calibri" panose="020F0502020204030204" pitchFamily="34" charset="0"/>
                        </a:rPr>
                        <a:t>HOTEL INTERCONTINENTAL  BUENOS AIRES - CATEGORÍA 5* Y HOTEL POSADA DE LOS ALAMOS CALAFATE - CATEGORIA 4*</a:t>
                      </a:r>
                      <a:endParaRPr lang="es-CO" sz="9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s-CO" sz="900" u="none" strike="noStrike" dirty="0">
                          <a:effectLst/>
                          <a:latin typeface="Calibri" panose="020F0502020204030204" pitchFamily="34" charset="0"/>
                        </a:rPr>
                        <a:t>HOTEL PANAMERICANO  BUENOS AIRES - CATEGORÍA 5* Y HOTEL POSADA DE LOS ALAMOS CALAFATE - CATEGORIA 4*</a:t>
                      </a:r>
                      <a:endParaRPr lang="es-CO" sz="9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32048">
                <a:tc>
                  <a:txBody>
                    <a:bodyPr/>
                    <a:lstStyle/>
                    <a:p>
                      <a:pPr algn="l" fontAlgn="b"/>
                      <a:r>
                        <a:rPr lang="es-CO" sz="1400" u="none" strike="noStrike" dirty="0">
                          <a:effectLst/>
                          <a:latin typeface="Calibri" panose="020F0502020204030204" pitchFamily="34" charset="0"/>
                        </a:rPr>
                        <a:t>SERVICIOS TERRESTRES</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i="0" u="none" strike="noStrike" dirty="0">
                          <a:solidFill>
                            <a:srgbClr val="000000"/>
                          </a:solidFill>
                          <a:effectLst/>
                          <a:latin typeface="Calibri"/>
                        </a:rPr>
                        <a:t>USD 176.476,68</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i="0" u="none" strike="noStrike">
                          <a:solidFill>
                            <a:srgbClr val="000000"/>
                          </a:solidFill>
                          <a:effectLst/>
                          <a:latin typeface="Calibri"/>
                        </a:rPr>
                        <a:t>USD 176.476,68</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i="0" u="none" strike="noStrike">
                          <a:solidFill>
                            <a:srgbClr val="000000"/>
                          </a:solidFill>
                          <a:effectLst/>
                          <a:latin typeface="Calibri"/>
                        </a:rPr>
                        <a:t>USD 163.889,82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0040">
                <a:tc>
                  <a:txBody>
                    <a:bodyPr/>
                    <a:lstStyle/>
                    <a:p>
                      <a:pPr algn="l" fontAlgn="b"/>
                      <a:r>
                        <a:rPr lang="es-CO" sz="1400" u="none" strike="noStrike" dirty="0">
                          <a:effectLst/>
                          <a:latin typeface="Calibri" panose="020F0502020204030204" pitchFamily="34" charset="0"/>
                        </a:rPr>
                        <a:t>TIQUETES AEREOS</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i="0" u="none" strike="noStrike">
                          <a:solidFill>
                            <a:srgbClr val="000000"/>
                          </a:solidFill>
                          <a:effectLst/>
                          <a:latin typeface="Calibri"/>
                        </a:rPr>
                        <a:t>USD 107.443,00</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i="0" u="none" strike="noStrike" dirty="0">
                          <a:solidFill>
                            <a:srgbClr val="000000"/>
                          </a:solidFill>
                          <a:effectLst/>
                          <a:latin typeface="Calibri"/>
                        </a:rPr>
                        <a:t>USD 107.443,00</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CO" sz="1400" b="0" i="0" u="none" strike="noStrike">
                          <a:solidFill>
                            <a:srgbClr val="000000"/>
                          </a:solidFill>
                          <a:effectLst/>
                          <a:latin typeface="Calibri"/>
                        </a:rPr>
                        <a:t>USD 107.443,00</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0040">
                <a:tc>
                  <a:txBody>
                    <a:bodyPr/>
                    <a:lstStyle/>
                    <a:p>
                      <a:pPr algn="l" fontAlgn="b"/>
                      <a:r>
                        <a:rPr lang="es-CO" sz="1400" u="none" strike="noStrike" dirty="0">
                          <a:effectLst/>
                          <a:latin typeface="Calibri" panose="020F0502020204030204" pitchFamily="34" charset="0"/>
                        </a:rPr>
                        <a:t>TOTAL SERVICIOS</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s-CO" sz="1400" b="0" i="0" u="none" strike="noStrike">
                          <a:solidFill>
                            <a:srgbClr val="000000"/>
                          </a:solidFill>
                          <a:effectLst/>
                          <a:latin typeface="Calibri"/>
                        </a:rPr>
                        <a:t>USD 283.919,68</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s-CO" sz="1400" b="0" i="0" u="none" strike="noStrike" dirty="0">
                          <a:solidFill>
                            <a:srgbClr val="000000"/>
                          </a:solidFill>
                          <a:effectLst/>
                          <a:latin typeface="Calibri"/>
                        </a:rPr>
                        <a:t>USD 283.919,68</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s-CO" sz="1400" b="0" i="0" u="none" strike="noStrike" dirty="0">
                          <a:solidFill>
                            <a:srgbClr val="000000"/>
                          </a:solidFill>
                          <a:effectLst/>
                          <a:latin typeface="Calibri"/>
                        </a:rPr>
                        <a:t>USD 271.332,82</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60040">
                <a:tc>
                  <a:txBody>
                    <a:bodyPr/>
                    <a:lstStyle/>
                    <a:p>
                      <a:pPr algn="l" fontAlgn="b"/>
                      <a:r>
                        <a:rPr lang="es-CO" sz="1400" u="none" strike="noStrike" dirty="0">
                          <a:effectLst/>
                          <a:latin typeface="Calibri" panose="020F0502020204030204" pitchFamily="34" charset="0"/>
                        </a:rPr>
                        <a:t>PRECIO PROMEDIO </a:t>
                      </a:r>
                    </a:p>
                    <a:p>
                      <a:pPr algn="l" fontAlgn="b"/>
                      <a:r>
                        <a:rPr lang="es-CO" sz="1400" u="none" strike="noStrike" dirty="0">
                          <a:effectLst/>
                          <a:latin typeface="Calibri" panose="020F0502020204030204" pitchFamily="34" charset="0"/>
                        </a:rPr>
                        <a:t>POR PERSONA</a:t>
                      </a:r>
                      <a:endParaRPr lang="es-CO" sz="1400" b="1" i="0" u="none" strike="noStrike" dirty="0">
                        <a:solidFill>
                          <a:srgbClr val="000000"/>
                        </a:solidFill>
                        <a:effectLst/>
                        <a:latin typeface="Calibri" panose="020F0502020204030204" pitchFamily="34" charset="0"/>
                      </a:endParaRPr>
                    </a:p>
                  </a:txBody>
                  <a:tcPr marL="90000" marR="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s-CO" sz="1400" b="0" i="0" u="none" strike="noStrike">
                          <a:solidFill>
                            <a:srgbClr val="000000"/>
                          </a:solidFill>
                          <a:effectLst/>
                          <a:latin typeface="Calibri"/>
                        </a:rPr>
                        <a:t>USD 3.154,66</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s-CO" sz="1400" b="0" i="0" u="none" strike="noStrike">
                          <a:solidFill>
                            <a:srgbClr val="000000"/>
                          </a:solidFill>
                          <a:effectLst/>
                          <a:latin typeface="Calibri"/>
                        </a:rPr>
                        <a:t>USD 3.154,66</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s-CO" sz="1400" b="0" i="0" u="none" strike="noStrike" dirty="0">
                          <a:solidFill>
                            <a:srgbClr val="000000"/>
                          </a:solidFill>
                          <a:effectLst/>
                          <a:latin typeface="Calibri"/>
                        </a:rPr>
                        <a:t>USD 3.014,81</a:t>
                      </a: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5"/>
                  </a:ext>
                </a:extLst>
              </a:tr>
            </a:tbl>
          </a:graphicData>
        </a:graphic>
      </p:graphicFrame>
      <p:pic>
        <p:nvPicPr>
          <p:cNvPr id="12" name="4 Imagen" descr="Resultado de imagen para AEROLINEAS ARGENTINAS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3588" y="1214581"/>
            <a:ext cx="1186408" cy="1186408"/>
          </a:xfrm>
          <a:prstGeom prst="rect">
            <a:avLst/>
          </a:prstGeom>
          <a:noFill/>
          <a:extLst>
            <a:ext uri="{909E8E84-426E-40DD-AFC4-6F175D3DCCD1}">
              <a14:hiddenFill xmlns:a14="http://schemas.microsoft.com/office/drawing/2010/main">
                <a:solidFill>
                  <a:srgbClr val="FFFFFF"/>
                </a:solidFill>
              </a14:hiddenFill>
            </a:ext>
          </a:extLst>
        </p:spPr>
      </p:pic>
      <p:pic>
        <p:nvPicPr>
          <p:cNvPr id="13" name="6 Imagen" descr="Resultado de imagen para AVIANC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5213" y="1233630"/>
            <a:ext cx="1624084" cy="118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009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BOGOTÃ"/>
          <p:cNvPicPr>
            <a:picLocks noChangeAspect="1" noChangeArrowheads="1"/>
          </p:cNvPicPr>
          <p:nvPr/>
        </p:nvPicPr>
        <p:blipFill rotWithShape="1">
          <a:blip r:embed="rId2">
            <a:extLst>
              <a:ext uri="{28A0092B-C50C-407E-A947-70E740481C1C}">
                <a14:useLocalDpi xmlns:a14="http://schemas.microsoft.com/office/drawing/2010/main" val="0"/>
              </a:ext>
            </a:extLst>
          </a:blip>
          <a:srcRect l="24878" r="9135"/>
          <a:stretch/>
        </p:blipFill>
        <p:spPr bwMode="auto">
          <a:xfrm>
            <a:off x="0" y="-27384"/>
            <a:ext cx="9145588" cy="6936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0" y="190381"/>
            <a:ext cx="9145588" cy="707886"/>
          </a:xfrm>
          <a:prstGeom prst="rect">
            <a:avLst/>
          </a:prstGeom>
          <a:solidFill>
            <a:schemeClr val="bg1">
              <a:lumMod val="85000"/>
              <a:alpha val="48000"/>
            </a:schemeClr>
          </a:solid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mj-lt"/>
              </a:rPr>
              <a:t>HOTEL PROPUESTO -BOGOTÁ</a:t>
            </a:r>
            <a:endParaRPr lang="es-CO" sz="4000" b="1" dirty="0">
              <a:solidFill>
                <a:schemeClr val="bg1"/>
              </a:solidFill>
              <a:effectLst>
                <a:outerShdw blurRad="38100" dist="38100" dir="2700000" algn="tl">
                  <a:srgbClr val="000000">
                    <a:alpha val="43137"/>
                  </a:srgbClr>
                </a:outerShdw>
              </a:effectLst>
              <a:latin typeface="+mj-lt"/>
            </a:endParaRPr>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00014"/>
            <a:ext cx="1332434" cy="102633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Tree>
    <p:extLst>
      <p:ext uri="{BB962C8B-B14F-4D97-AF65-F5344CB8AC3E}">
        <p14:creationId xmlns:p14="http://schemas.microsoft.com/office/powerpoint/2010/main" val="2874344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de la galerÃ­a de este alojami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68"/>
            <a:ext cx="9145588" cy="68726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0" y="190381"/>
            <a:ext cx="9145588" cy="707886"/>
          </a:xfrm>
          <a:prstGeom prst="rect">
            <a:avLst/>
          </a:prstGeom>
          <a:solidFill>
            <a:schemeClr val="bg1">
              <a:lumMod val="85000"/>
              <a:alpha val="48000"/>
            </a:schemeClr>
          </a:solid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mj-lt"/>
              </a:rPr>
              <a:t>HOTEL HABITEL</a:t>
            </a:r>
            <a:endParaRPr lang="es-CO" sz="4000" b="1" dirty="0">
              <a:solidFill>
                <a:schemeClr val="bg1"/>
              </a:solidFill>
              <a:effectLst>
                <a:outerShdw blurRad="38100" dist="38100" dir="2700000" algn="tl">
                  <a:srgbClr val="000000">
                    <a:alpha val="43137"/>
                  </a:srgbClr>
                </a:outerShdw>
              </a:effectLst>
              <a:latin typeface="+mj-lt"/>
            </a:endParaRPr>
          </a:p>
        </p:txBody>
      </p:sp>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20886"/>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5859567"/>
            <a:ext cx="2335402" cy="603575"/>
          </a:xfrm>
          <a:prstGeom prst="rect">
            <a:avLst/>
          </a:prstGeom>
          <a:solidFill>
            <a:schemeClr val="bg1"/>
          </a:solidFill>
        </p:spPr>
      </p:pic>
    </p:spTree>
    <p:extLst>
      <p:ext uri="{BB962C8B-B14F-4D97-AF65-F5344CB8AC3E}">
        <p14:creationId xmlns:p14="http://schemas.microsoft.com/office/powerpoint/2010/main" val="762132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Grupo"/>
          <p:cNvGrpSpPr/>
          <p:nvPr/>
        </p:nvGrpSpPr>
        <p:grpSpPr>
          <a:xfrm>
            <a:off x="0" y="-22678"/>
            <a:ext cx="9145588" cy="7196093"/>
            <a:chOff x="207894" y="-1"/>
            <a:chExt cx="8937694" cy="6908912"/>
          </a:xfrm>
        </p:grpSpPr>
        <p:pic>
          <p:nvPicPr>
            <p:cNvPr id="11" name="Picture 2" descr="Resultado de imagen para bogotÃ¡ BD bacatÃ¡"/>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796" b="62774"/>
            <a:stretch/>
          </p:blipFill>
          <p:spPr bwMode="auto">
            <a:xfrm flipV="1">
              <a:off x="207894" y="-1"/>
              <a:ext cx="8937694" cy="22053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bogotÃ¡ BD bacatÃ¡"/>
            <p:cNvPicPr>
              <a:picLocks noChangeAspect="1" noChangeArrowheads="1"/>
            </p:cNvPicPr>
            <p:nvPr/>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797"/>
            <a:stretch/>
          </p:blipFill>
          <p:spPr bwMode="auto">
            <a:xfrm>
              <a:off x="207894" y="2004992"/>
              <a:ext cx="8937693" cy="4903919"/>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0" y="1778852"/>
            <a:ext cx="4563772" cy="553311"/>
          </a:xfrm>
          <a:prstGeom prst="rect">
            <a:avLst/>
          </a:prstGeom>
        </p:spPr>
        <p:txBody>
          <a:bodyPr wrap="square" lIns="90760" tIns="45380" rIns="90760" bIns="45380">
            <a:spAutoFit/>
          </a:bodyPr>
          <a:lstStyle/>
          <a:p>
            <a:pPr algn="ctr"/>
            <a:r>
              <a:rPr lang="es-CO" sz="3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HOTEL HABITEL</a:t>
            </a:r>
          </a:p>
        </p:txBody>
      </p:sp>
      <p:sp>
        <p:nvSpPr>
          <p:cNvPr id="6" name="5 Rectángulo"/>
          <p:cNvSpPr/>
          <p:nvPr/>
        </p:nvSpPr>
        <p:spPr>
          <a:xfrm>
            <a:off x="252314" y="2770247"/>
            <a:ext cx="4032448" cy="2400657"/>
          </a:xfrm>
          <a:prstGeom prst="rect">
            <a:avLst/>
          </a:prstGeom>
        </p:spPr>
        <p:txBody>
          <a:bodyPr wrap="square">
            <a:spAutoFit/>
          </a:bodyPr>
          <a:lstStyle/>
          <a:p>
            <a:pPr algn="just"/>
            <a:r>
              <a:rPr lang="es-CO" sz="1500" b="1" dirty="0">
                <a:latin typeface="Century Gothic" panose="020B0502020202020204" pitchFamily="34" charset="0"/>
              </a:rPr>
              <a:t>El Hotel Habitel, situado en Bogotá, ofrece spa, centro de fitness, restaurante y habitaciones con WiFi gratuita y TV de pantalla plana. El establecimiento alberga un jardín y proporciona aparcamiento gratuito. </a:t>
            </a:r>
          </a:p>
          <a:p>
            <a:pPr algn="just"/>
            <a:endParaRPr lang="es-CO" sz="1500" b="1" dirty="0">
              <a:latin typeface="Century Gothic" panose="020B0502020202020204" pitchFamily="34" charset="0"/>
            </a:endParaRPr>
          </a:p>
          <a:p>
            <a:pPr algn="just"/>
            <a:r>
              <a:rPr lang="es-CO" sz="1500" b="1" dirty="0">
                <a:latin typeface="Century Gothic" panose="020B0502020202020204" pitchFamily="34" charset="0"/>
              </a:rPr>
              <a:t>Las habitaciones del Hotel Habitel son muy luminosas y cuentan con suelo de moqueta, minibar y un baño privado.</a:t>
            </a:r>
          </a:p>
        </p:txBody>
      </p:sp>
      <p:pic>
        <p:nvPicPr>
          <p:cNvPr id="5122" name="Picture 2" descr="Imagen de la galerÃ­a de este alojamient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3871" y="274476"/>
            <a:ext cx="4591717" cy="3450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Imagen de la galerÃ­a de este alojamien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3772" y="3725003"/>
            <a:ext cx="4581816" cy="3431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23" y="100883"/>
            <a:ext cx="1409524" cy="1085714"/>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501207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n de la galerÃ­a de este alojamiento"/>
          <p:cNvPicPr>
            <a:picLocks noChangeAspect="1" noChangeArrowheads="1"/>
          </p:cNvPicPr>
          <p:nvPr/>
        </p:nvPicPr>
        <p:blipFill rotWithShape="1">
          <a:blip r:embed="rId2">
            <a:extLst>
              <a:ext uri="{28A0092B-C50C-407E-A947-70E740481C1C}">
                <a14:useLocalDpi xmlns:a14="http://schemas.microsoft.com/office/drawing/2010/main" val="0"/>
              </a:ext>
            </a:extLst>
          </a:blip>
          <a:srcRect t="-183" r="7443" b="-1"/>
          <a:stretch/>
        </p:blipFill>
        <p:spPr bwMode="auto">
          <a:xfrm>
            <a:off x="-11963" y="-19233"/>
            <a:ext cx="4710088" cy="38310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n de la galerÃ­a de este alojamiento"/>
          <p:cNvPicPr>
            <a:picLocks noChangeAspect="1" noChangeArrowheads="1"/>
          </p:cNvPicPr>
          <p:nvPr/>
        </p:nvPicPr>
        <p:blipFill rotWithShape="1">
          <a:blip r:embed="rId3">
            <a:extLst>
              <a:ext uri="{28A0092B-C50C-407E-A947-70E740481C1C}">
                <a14:useLocalDpi xmlns:a14="http://schemas.microsoft.com/office/drawing/2010/main" val="0"/>
              </a:ext>
            </a:extLst>
          </a:blip>
          <a:srcRect l="253" r="21484"/>
          <a:stretch/>
        </p:blipFill>
        <p:spPr bwMode="auto">
          <a:xfrm>
            <a:off x="4698125" y="-19233"/>
            <a:ext cx="4447463" cy="383108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n de la galerÃ­a de este alojamiento"/>
          <p:cNvPicPr>
            <a:picLocks noChangeAspect="1" noChangeArrowheads="1"/>
          </p:cNvPicPr>
          <p:nvPr/>
        </p:nvPicPr>
        <p:blipFill rotWithShape="1">
          <a:blip r:embed="rId4">
            <a:extLst>
              <a:ext uri="{28A0092B-C50C-407E-A947-70E740481C1C}">
                <a14:useLocalDpi xmlns:a14="http://schemas.microsoft.com/office/drawing/2010/main" val="0"/>
              </a:ext>
            </a:extLst>
          </a:blip>
          <a:srcRect b="13538"/>
          <a:stretch/>
        </p:blipFill>
        <p:spPr bwMode="auto">
          <a:xfrm>
            <a:off x="-11962" y="3811849"/>
            <a:ext cx="4710088" cy="306028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n de la galerÃ­a de este alojamiento"/>
          <p:cNvPicPr>
            <a:picLocks noChangeAspect="1" noChangeArrowheads="1"/>
          </p:cNvPicPr>
          <p:nvPr/>
        </p:nvPicPr>
        <p:blipFill rotWithShape="1">
          <a:blip r:embed="rId5">
            <a:extLst>
              <a:ext uri="{28A0092B-C50C-407E-A947-70E740481C1C}">
                <a14:useLocalDpi xmlns:a14="http://schemas.microsoft.com/office/drawing/2010/main" val="0"/>
              </a:ext>
            </a:extLst>
          </a:blip>
          <a:srcRect l="1" t="1" r="3066" b="462"/>
          <a:stretch/>
        </p:blipFill>
        <p:spPr bwMode="auto">
          <a:xfrm>
            <a:off x="4698126" y="3811849"/>
            <a:ext cx="4447462" cy="3046152"/>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23" y="100883"/>
            <a:ext cx="1409524" cy="1085714"/>
          </a:xfrm>
          <a:prstGeom prst="rect">
            <a:avLst/>
          </a:prstGeom>
        </p:spPr>
      </p:pic>
      <p:pic>
        <p:nvPicPr>
          <p:cNvPr id="8" name="7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1495046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09523" y="404664"/>
            <a:ext cx="4819455" cy="707886"/>
          </a:xfrm>
          <a:prstGeom prst="rect">
            <a:avLst/>
          </a:prstGeom>
          <a:noFill/>
        </p:spPr>
        <p:txBody>
          <a:bodyPr wrap="square" rtlCol="0">
            <a:spAutoFit/>
          </a:bodyPr>
          <a:lstStyle/>
          <a:p>
            <a:pPr algn="ctr"/>
            <a:r>
              <a:rPr lang="es-CO" sz="4000" b="1" dirty="0">
                <a:solidFill>
                  <a:schemeClr val="bg2">
                    <a:lumMod val="25000"/>
                  </a:schemeClr>
                </a:solidFill>
                <a:effectLst>
                  <a:outerShdw blurRad="38100" dist="38100" dir="2700000" algn="tl">
                    <a:srgbClr val="000000">
                      <a:alpha val="43137"/>
                    </a:srgbClr>
                  </a:outerShdw>
                </a:effectLst>
                <a:latin typeface="+mj-lt"/>
              </a:rPr>
              <a:t>GRATUIDADES</a:t>
            </a:r>
          </a:p>
        </p:txBody>
      </p:sp>
      <p:sp>
        <p:nvSpPr>
          <p:cNvPr id="17" name="16 CuadroTexto"/>
          <p:cNvSpPr txBox="1"/>
          <p:nvPr/>
        </p:nvSpPr>
        <p:spPr>
          <a:xfrm>
            <a:off x="68067" y="1734744"/>
            <a:ext cx="5728864" cy="307777"/>
          </a:xfrm>
          <a:prstGeom prst="rect">
            <a:avLst/>
          </a:prstGeom>
          <a:noFill/>
        </p:spPr>
        <p:txBody>
          <a:bodyPr wrap="square" rtlCol="0">
            <a:spAutoFit/>
          </a:bodyPr>
          <a:lstStyle/>
          <a:p>
            <a:pPr algn="just"/>
            <a:endParaRPr lang="es-CO" sz="1400" dirty="0"/>
          </a:p>
        </p:txBody>
      </p:sp>
      <p:sp>
        <p:nvSpPr>
          <p:cNvPr id="4" name="3 CuadroTexto"/>
          <p:cNvSpPr txBox="1"/>
          <p:nvPr/>
        </p:nvSpPr>
        <p:spPr>
          <a:xfrm>
            <a:off x="271697" y="1753261"/>
            <a:ext cx="5409879" cy="5693866"/>
          </a:xfrm>
          <a:prstGeom prst="rect">
            <a:avLst/>
          </a:prstGeom>
          <a:noFill/>
        </p:spPr>
        <p:txBody>
          <a:bodyPr wrap="square" rtlCol="0">
            <a:spAutoFit/>
          </a:bodyPr>
          <a:lstStyle/>
          <a:p>
            <a:pPr marL="285750" indent="-285750" algn="just">
              <a:buFont typeface="Arial" panose="020B0604020202020204" pitchFamily="34" charset="0"/>
              <a:buChar char="•"/>
            </a:pPr>
            <a:r>
              <a:rPr lang="es-CO" sz="1400" dirty="0">
                <a:latin typeface="Century Gothic" panose="020B0502020202020204" pitchFamily="34" charset="0"/>
                <a:cs typeface="Estrangelo Edessa" panose="03080600000000000000" pitchFamily="66" charset="0"/>
              </a:rPr>
              <a:t>Las </a:t>
            </a:r>
            <a:r>
              <a:rPr lang="es-CO" sz="1400">
                <a:latin typeface="Century Gothic" panose="020B0502020202020204" pitchFamily="34" charset="0"/>
                <a:cs typeface="Estrangelo Edessa" panose="03080600000000000000" pitchFamily="66" charset="0"/>
              </a:rPr>
              <a:t>aerolíneas ofrecen </a:t>
            </a:r>
            <a:r>
              <a:rPr lang="es-CO" sz="1400" dirty="0">
                <a:latin typeface="Century Gothic" panose="020B0502020202020204" pitchFamily="34" charset="0"/>
                <a:cs typeface="Estrangelo Edessa" panose="03080600000000000000" pitchFamily="66" charset="0"/>
              </a:rPr>
              <a:t>3 tiquetes gratis por el grupo ;  se paga únicamente lo correspondiente a impuestos. Sujeto a criterio y disponibilidad de vuelos al momento de bloquear los cupos. </a:t>
            </a:r>
          </a:p>
          <a:p>
            <a:pPr marL="285750" indent="-285750" algn="just">
              <a:buFont typeface="Arial" panose="020B0604020202020204" pitchFamily="34" charset="0"/>
              <a:buChar char="•"/>
            </a:pPr>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Una habitación doble de cortesía  con desayuno</a:t>
            </a:r>
          </a:p>
          <a:p>
            <a:pPr marL="285750" indent="-285750" algn="just">
              <a:buFont typeface="Arial" panose="020B0604020202020204" pitchFamily="34" charset="0"/>
              <a:buChar char="•"/>
            </a:pPr>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Mini Site con toda la información de la Convención.</a:t>
            </a:r>
          </a:p>
          <a:p>
            <a:pPr algn="just"/>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 Se entregará a cada participante una cartuchera con los documentos de viaje y un marca maletas personalizado</a:t>
            </a:r>
          </a:p>
          <a:p>
            <a:pPr marL="285750" indent="-285750" algn="just">
              <a:buFont typeface="Arial" panose="020B0604020202020204" pitchFamily="34" charset="0"/>
              <a:buChar char="•"/>
            </a:pPr>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Asistencia en el aeropuerto El Dorado y recibimiento del grupo</a:t>
            </a:r>
          </a:p>
          <a:p>
            <a:pPr marL="285750" indent="-285750" algn="just">
              <a:buFont typeface="Arial" panose="020B0604020202020204" pitchFamily="34" charset="0"/>
              <a:buChar char="•"/>
            </a:pPr>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Asistencia en principales aeropuertos del país para recibimiento del grupo</a:t>
            </a:r>
          </a:p>
          <a:p>
            <a:pPr marL="285750" indent="-285750" algn="just">
              <a:buFont typeface="Arial" panose="020B0604020202020204" pitchFamily="34" charset="0"/>
              <a:buChar char="•"/>
            </a:pPr>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Call center 24 horas </a:t>
            </a:r>
          </a:p>
          <a:p>
            <a:pPr marL="285750" indent="-285750" algn="just">
              <a:buFont typeface="Arial" panose="020B0604020202020204" pitchFamily="34" charset="0"/>
              <a:buChar char="•"/>
            </a:pPr>
            <a:endParaRPr lang="es-CO" sz="1400" dirty="0">
              <a:latin typeface="Century Gothic" panose="020B0502020202020204" pitchFamily="34" charset="0"/>
            </a:endParaRPr>
          </a:p>
          <a:p>
            <a:pPr marL="285750" indent="-285750" algn="just">
              <a:buFont typeface="Arial" panose="020B0604020202020204" pitchFamily="34" charset="0"/>
              <a:buChar char="•"/>
            </a:pPr>
            <a:r>
              <a:rPr lang="es-CO" sz="1400" dirty="0">
                <a:latin typeface="Century Gothic" panose="020B0502020202020204" pitchFamily="34" charset="0"/>
              </a:rPr>
              <a:t>Pre chequeo del vuelo para todos los asistentes</a:t>
            </a:r>
          </a:p>
          <a:p>
            <a:pPr marL="285750" indent="-285750" algn="just">
              <a:buFont typeface="Arial" panose="020B0604020202020204" pitchFamily="34" charset="0"/>
              <a:buChar char="•"/>
            </a:pPr>
            <a:endParaRPr lang="es-CO" sz="1400" dirty="0">
              <a:latin typeface="Century Gothic" panose="020B0502020202020204" pitchFamily="34" charset="0"/>
            </a:endParaRPr>
          </a:p>
          <a:p>
            <a:endParaRPr lang="es-CO" sz="1400" dirty="0">
              <a:latin typeface="Century Gothic" panose="020B0502020202020204" pitchFamily="34" charset="0"/>
            </a:endParaRPr>
          </a:p>
          <a:p>
            <a:endParaRPr lang="es-CO" sz="1400" dirty="0">
              <a:latin typeface="Century Gothic" panose="020B0502020202020204" pitchFamily="34" charset="0"/>
            </a:endParaRPr>
          </a:p>
        </p:txBody>
      </p:sp>
      <p:sp>
        <p:nvSpPr>
          <p:cNvPr id="6" name="AutoShape 2" descr="Resultado de imagen para vector maya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46"/>
            <a:ext cx="1409524" cy="1085714"/>
          </a:xfrm>
          <a:prstGeom prst="rect">
            <a:avLst/>
          </a:prstGeom>
        </p:spPr>
      </p:pic>
      <p:grpSp>
        <p:nvGrpSpPr>
          <p:cNvPr id="9" name="8 Grupo"/>
          <p:cNvGrpSpPr/>
          <p:nvPr/>
        </p:nvGrpSpPr>
        <p:grpSpPr>
          <a:xfrm>
            <a:off x="6300986" y="0"/>
            <a:ext cx="2872354" cy="6858000"/>
            <a:chOff x="6300986" y="0"/>
            <a:chExt cx="2872354" cy="6858000"/>
          </a:xfrm>
        </p:grpSpPr>
        <p:pic>
          <p:nvPicPr>
            <p:cNvPr id="10" name="Picture 2" descr="Resultado de imagen para buenos air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 r="18690"/>
            <a:stretch/>
          </p:blipFill>
          <p:spPr bwMode="auto">
            <a:xfrm>
              <a:off x="6300986" y="0"/>
              <a:ext cx="2872354" cy="1892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n para buenos ai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986" y="1892723"/>
              <a:ext cx="2872353" cy="1795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para calafate argenti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163" b="10473"/>
            <a:stretch/>
          </p:blipFill>
          <p:spPr bwMode="auto">
            <a:xfrm>
              <a:off x="6300986" y="3687944"/>
              <a:ext cx="2844602" cy="16718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sultado de imagen para buenos air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67"/>
            <a:stretch/>
          </p:blipFill>
          <p:spPr bwMode="auto">
            <a:xfrm>
              <a:off x="6300986" y="5291200"/>
              <a:ext cx="2844602" cy="1566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045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409524" y="188640"/>
            <a:ext cx="4819454" cy="1168864"/>
          </a:xfrm>
          <a:prstGeom prst="rect">
            <a:avLst/>
          </a:prstGeom>
          <a:noFill/>
        </p:spPr>
        <p:txBody>
          <a:bodyPr wrap="square" lIns="90760" tIns="45380" rIns="90760" bIns="45380" rtlCol="0">
            <a:spAutoFit/>
          </a:bodyPr>
          <a:lstStyle>
            <a:defPPr>
              <a:defRPr lang="es-CO"/>
            </a:defPPr>
            <a:lvl1pPr algn="ctr">
              <a:defRPr sz="3200">
                <a:latin typeface="Century Gothic" panose="020B0502020202020204" pitchFamily="34" charset="0"/>
              </a:defRPr>
            </a:lvl1pPr>
          </a:lstStyle>
          <a:p>
            <a:r>
              <a:rPr lang="es-CO" sz="3500" b="1" dirty="0">
                <a:solidFill>
                  <a:schemeClr val="bg2">
                    <a:lumMod val="25000"/>
                  </a:schemeClr>
                </a:solidFill>
                <a:effectLst>
                  <a:outerShdw blurRad="38100" dist="38100" dir="2700000" algn="tl">
                    <a:srgbClr val="000000">
                      <a:alpha val="43137"/>
                    </a:srgbClr>
                  </a:outerShdw>
                </a:effectLst>
                <a:latin typeface="+mj-lt"/>
              </a:rPr>
              <a:t> ACOMPAÑAMIENTO </a:t>
            </a:r>
          </a:p>
          <a:p>
            <a:r>
              <a:rPr lang="es-CO" sz="3500" b="1" dirty="0">
                <a:solidFill>
                  <a:schemeClr val="bg2">
                    <a:lumMod val="25000"/>
                  </a:schemeClr>
                </a:solidFill>
                <a:effectLst>
                  <a:outerShdw blurRad="38100" dist="38100" dir="2700000" algn="tl">
                    <a:srgbClr val="000000">
                      <a:alpha val="43137"/>
                    </a:srgbClr>
                  </a:outerShdw>
                </a:effectLst>
                <a:latin typeface="+mj-lt"/>
              </a:rPr>
              <a:t>VIAJES ZEPPELIN</a:t>
            </a: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2 CuadroTexto">
            <a:extLst>
              <a:ext uri="{FF2B5EF4-FFF2-40B4-BE49-F238E27FC236}">
                <a16:creationId xmlns:a16="http://schemas.microsoft.com/office/drawing/2014/main" id="{D728CA94-4AD5-4A76-9014-8CDA36823B89}"/>
              </a:ext>
            </a:extLst>
          </p:cNvPr>
          <p:cNvSpPr txBox="1"/>
          <p:nvPr/>
        </p:nvSpPr>
        <p:spPr>
          <a:xfrm>
            <a:off x="96500" y="2325308"/>
            <a:ext cx="6032902" cy="2461526"/>
          </a:xfrm>
          <a:prstGeom prst="rect">
            <a:avLst/>
          </a:prstGeom>
          <a:noFill/>
        </p:spPr>
        <p:txBody>
          <a:bodyPr wrap="square" lIns="90760" tIns="45380" rIns="90760" bIns="45380" rtlCol="0">
            <a:spAutoFit/>
          </a:bodyPr>
          <a:lstStyle/>
          <a:p>
            <a:pPr algn="just"/>
            <a:r>
              <a:rPr lang="es-CO" sz="1400" dirty="0">
                <a:latin typeface="Century Gothic" panose="020B0502020202020204" pitchFamily="34" charset="0"/>
              </a:rPr>
              <a:t>Perfil acompañantes de Viajes Zeppelin a la convención: </a:t>
            </a:r>
          </a:p>
          <a:p>
            <a:pPr algn="just"/>
            <a:endParaRPr lang="es-CO" sz="1400" b="1" dirty="0">
              <a:latin typeface="Century Gothic" panose="020B0502020202020204" pitchFamily="34" charset="0"/>
            </a:endParaRPr>
          </a:p>
          <a:p>
            <a:pPr algn="just"/>
            <a:r>
              <a:rPr lang="es-CO" sz="1400" b="1" dirty="0">
                <a:effectLst>
                  <a:outerShdw blurRad="38100" dist="38100" dir="2700000" algn="tl">
                    <a:srgbClr val="000000">
                      <a:alpha val="43137"/>
                    </a:srgbClr>
                  </a:outerShdw>
                </a:effectLst>
                <a:latin typeface="Century Gothic" panose="020B0502020202020204" pitchFamily="34" charset="0"/>
              </a:rPr>
              <a:t>DIRECTOR OPERATIVO MICE </a:t>
            </a:r>
          </a:p>
          <a:p>
            <a:pPr algn="just"/>
            <a:r>
              <a:rPr lang="es-CO" sz="1400" dirty="0">
                <a:latin typeface="Century Gothic" panose="020B0502020202020204" pitchFamily="34" charset="0"/>
              </a:rPr>
              <a:t>Profesional  en el sector  turismo por más de 15 años y especial conocimiento en manejo y acompañamiento de grupos dentro y fuera del país.</a:t>
            </a:r>
          </a:p>
          <a:p>
            <a:pPr algn="just"/>
            <a:endParaRPr lang="es-CO" sz="1400" dirty="0">
              <a:latin typeface="Century Gothic" panose="020B0502020202020204" pitchFamily="34" charset="0"/>
            </a:endParaRPr>
          </a:p>
          <a:p>
            <a:pPr algn="just"/>
            <a:r>
              <a:rPr lang="es-CO" sz="1400" b="1" dirty="0">
                <a:effectLst>
                  <a:outerShdw blurRad="38100" dist="38100" dir="2700000" algn="tl">
                    <a:srgbClr val="000000">
                      <a:alpha val="43137"/>
                    </a:srgbClr>
                  </a:outerShdw>
                </a:effectLst>
                <a:latin typeface="Century Gothic" panose="020B0502020202020204" pitchFamily="34" charset="0"/>
              </a:rPr>
              <a:t>ASESOR OPERATIVO MICE</a:t>
            </a:r>
          </a:p>
          <a:p>
            <a:pPr algn="just"/>
            <a:r>
              <a:rPr lang="es-CO" sz="1400" dirty="0">
                <a:latin typeface="Century Gothic" panose="020B0502020202020204" pitchFamily="34" charset="0"/>
              </a:rPr>
              <a:t>Profesional  en el sector  turismo con especial conocimiento en manejo y acompañamiento de grupos dentro y fuera del país.</a:t>
            </a:r>
          </a:p>
          <a:p>
            <a:pPr algn="just"/>
            <a:endParaRPr lang="es-CO" sz="1400" dirty="0">
              <a:latin typeface="Century Gothic" panose="020B0502020202020204" pitchFamily="34" charset="0"/>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46"/>
            <a:ext cx="1409524" cy="1085714"/>
          </a:xfrm>
          <a:prstGeom prst="rect">
            <a:avLst/>
          </a:prstGeom>
        </p:spPr>
      </p:pic>
      <p:grpSp>
        <p:nvGrpSpPr>
          <p:cNvPr id="8" name="7 Grupo"/>
          <p:cNvGrpSpPr/>
          <p:nvPr/>
        </p:nvGrpSpPr>
        <p:grpSpPr>
          <a:xfrm>
            <a:off x="6300986" y="0"/>
            <a:ext cx="2872354" cy="6858000"/>
            <a:chOff x="6300986" y="0"/>
            <a:chExt cx="2872354" cy="6858000"/>
          </a:xfrm>
        </p:grpSpPr>
        <p:pic>
          <p:nvPicPr>
            <p:cNvPr id="9" name="Picture 2" descr="Resultado de imagen para buenos air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 r="18690"/>
            <a:stretch/>
          </p:blipFill>
          <p:spPr bwMode="auto">
            <a:xfrm>
              <a:off x="6300986" y="0"/>
              <a:ext cx="2872354" cy="1892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n para buenos ai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986" y="1892723"/>
              <a:ext cx="2872353" cy="1795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para calafate argenti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163" b="10473"/>
            <a:stretch/>
          </p:blipFill>
          <p:spPr bwMode="auto">
            <a:xfrm>
              <a:off x="6300986" y="3687944"/>
              <a:ext cx="2844602" cy="1671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sultado de imagen para buenos air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67"/>
            <a:stretch/>
          </p:blipFill>
          <p:spPr bwMode="auto">
            <a:xfrm>
              <a:off x="6300986" y="5291200"/>
              <a:ext cx="2844602" cy="1566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2747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68386" y="1737841"/>
            <a:ext cx="5744568" cy="3970318"/>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a:latin typeface="Century Gothic" panose="020B0502020202020204" pitchFamily="34" charset="0"/>
              </a:rPr>
              <a:t>Asesoría en la selección de destinos y de la agenda en cada uno de ellos.</a:t>
            </a:r>
          </a:p>
          <a:p>
            <a:pPr marL="285750" indent="-285750" algn="just">
              <a:buFont typeface="Arial" panose="020B0604020202020204" pitchFamily="34" charset="0"/>
              <a:buChar char="•"/>
            </a:pPr>
            <a:endParaRPr lang="es-MX" sz="1400" dirty="0">
              <a:latin typeface="Century Gothic" panose="020B0502020202020204" pitchFamily="34" charset="0"/>
            </a:endParaRPr>
          </a:p>
          <a:p>
            <a:pPr marL="285750" indent="-285750" algn="just">
              <a:buFont typeface="Arial" panose="020B0604020202020204" pitchFamily="34" charset="0"/>
              <a:buChar char="•"/>
            </a:pPr>
            <a:r>
              <a:rPr lang="es-MX" sz="1400" dirty="0">
                <a:latin typeface="Century Gothic" panose="020B0502020202020204" pitchFamily="34" charset="0"/>
              </a:rPr>
              <a:t>Coordinación por personal experto en todos los servicios propuestos tales como alojamiento, pasajes aéreos, transporte, actividades sociales.</a:t>
            </a:r>
          </a:p>
          <a:p>
            <a:pPr algn="just"/>
            <a:endParaRPr lang="es-MX" sz="1400" dirty="0">
              <a:latin typeface="Century Gothic" panose="020B0502020202020204" pitchFamily="34" charset="0"/>
            </a:endParaRPr>
          </a:p>
          <a:p>
            <a:pPr marL="285750" indent="-285750" algn="just">
              <a:buFont typeface="Arial" panose="020B0604020202020204" pitchFamily="34" charset="0"/>
              <a:buChar char="•"/>
            </a:pPr>
            <a:r>
              <a:rPr lang="es-MX" sz="1400" dirty="0">
                <a:latin typeface="Century Gothic" panose="020B0502020202020204" pitchFamily="34" charset="0"/>
              </a:rPr>
              <a:t>Garantizar el más mínimo detalle durante la planeación, operación y desarrollo del viaje a sus invitados.</a:t>
            </a:r>
          </a:p>
          <a:p>
            <a:pPr algn="just"/>
            <a:endParaRPr lang="es-MX" sz="1400" dirty="0">
              <a:latin typeface="Century Gothic" panose="020B0502020202020204" pitchFamily="34" charset="0"/>
            </a:endParaRPr>
          </a:p>
          <a:p>
            <a:pPr marL="285750" indent="-285750" algn="just">
              <a:buFont typeface="Arial" panose="020B0604020202020204" pitchFamily="34" charset="0"/>
              <a:buChar char="•"/>
            </a:pPr>
            <a:r>
              <a:rPr lang="es-MX" sz="1400" dirty="0">
                <a:latin typeface="Century Gothic" panose="020B0502020202020204" pitchFamily="34" charset="0"/>
              </a:rPr>
              <a:t>Administrar su presupuesto.</a:t>
            </a:r>
          </a:p>
          <a:p>
            <a:pPr algn="just"/>
            <a:endParaRPr lang="es-MX" sz="1400" dirty="0">
              <a:latin typeface="Century Gothic" panose="020B0502020202020204" pitchFamily="34" charset="0"/>
            </a:endParaRPr>
          </a:p>
          <a:p>
            <a:pPr marL="285750" indent="-285750" algn="just">
              <a:buFont typeface="Arial" panose="020B0604020202020204" pitchFamily="34" charset="0"/>
              <a:buChar char="•"/>
            </a:pPr>
            <a:r>
              <a:rPr lang="es-MX" sz="1400" dirty="0">
                <a:latin typeface="Century Gothic" panose="020B0502020202020204" pitchFamily="34" charset="0"/>
              </a:rPr>
              <a:t>Acompañamiento desde el país de origen para garantizar que toda la propuesta descrita se cumpla al 100%.</a:t>
            </a:r>
          </a:p>
          <a:p>
            <a:pPr algn="just"/>
            <a:endParaRPr lang="es-MX" sz="1400" dirty="0">
              <a:latin typeface="Century Gothic" panose="020B0502020202020204" pitchFamily="34" charset="0"/>
            </a:endParaRPr>
          </a:p>
          <a:p>
            <a:pPr marL="285750" indent="-285750" algn="just">
              <a:buFont typeface="Arial" panose="020B0604020202020204" pitchFamily="34" charset="0"/>
              <a:buChar char="•"/>
            </a:pPr>
            <a:r>
              <a:rPr lang="es-MX" sz="1400" dirty="0">
                <a:latin typeface="Century Gothic" panose="020B0502020202020204" pitchFamily="34" charset="0"/>
              </a:rPr>
              <a:t>Trabajamos de manera integrada con los mejores operadores del mundo para que los viajes de incentivo cumplan con el objetivo de nuestros clientes.</a:t>
            </a:r>
            <a:endParaRPr lang="es-CO" sz="1400" dirty="0">
              <a:latin typeface="Century Gothic" panose="020B0502020202020204" pitchFamily="34" charset="0"/>
            </a:endParaRPr>
          </a:p>
        </p:txBody>
      </p:sp>
      <p:sp>
        <p:nvSpPr>
          <p:cNvPr id="9" name="8 CuadroTexto"/>
          <p:cNvSpPr txBox="1"/>
          <p:nvPr/>
        </p:nvSpPr>
        <p:spPr>
          <a:xfrm>
            <a:off x="1409524" y="404664"/>
            <a:ext cx="4819454" cy="707199"/>
          </a:xfrm>
          <a:prstGeom prst="rect">
            <a:avLst/>
          </a:prstGeom>
          <a:noFill/>
        </p:spPr>
        <p:txBody>
          <a:bodyPr wrap="square" lIns="90760" tIns="45380" rIns="90760" bIns="45380" rtlCol="0">
            <a:spAutoFit/>
          </a:bodyPr>
          <a:lstStyle>
            <a:defPPr>
              <a:defRPr lang="es-CO"/>
            </a:defPPr>
            <a:lvl1pPr algn="ctr">
              <a:defRPr sz="3200">
                <a:latin typeface="Century Gothic" panose="020B0502020202020204" pitchFamily="34" charset="0"/>
              </a:defRPr>
            </a:lvl1pPr>
          </a:lstStyle>
          <a:p>
            <a:r>
              <a:rPr lang="es-CO" sz="4000" b="1" dirty="0">
                <a:solidFill>
                  <a:schemeClr val="bg2">
                    <a:lumMod val="25000"/>
                  </a:schemeClr>
                </a:solidFill>
                <a:effectLst>
                  <a:outerShdw blurRad="38100" dist="38100" dir="2700000" algn="tl">
                    <a:srgbClr val="000000">
                      <a:alpha val="43137"/>
                    </a:srgbClr>
                  </a:outerShdw>
                </a:effectLst>
                <a:latin typeface="+mj-lt"/>
              </a:rPr>
              <a:t> BENEFICIOS</a:t>
            </a: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046"/>
            <a:ext cx="1409524" cy="1085714"/>
          </a:xfrm>
          <a:prstGeom prst="rect">
            <a:avLst/>
          </a:prstGeom>
        </p:spPr>
      </p:pic>
      <p:grpSp>
        <p:nvGrpSpPr>
          <p:cNvPr id="6" name="5 Grupo"/>
          <p:cNvGrpSpPr/>
          <p:nvPr/>
        </p:nvGrpSpPr>
        <p:grpSpPr>
          <a:xfrm>
            <a:off x="6300986" y="0"/>
            <a:ext cx="2872354" cy="6858000"/>
            <a:chOff x="6300986" y="0"/>
            <a:chExt cx="2872354" cy="6858000"/>
          </a:xfrm>
        </p:grpSpPr>
        <p:pic>
          <p:nvPicPr>
            <p:cNvPr id="7" name="Picture 2" descr="Resultado de imagen para buenos air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 r="18690"/>
            <a:stretch/>
          </p:blipFill>
          <p:spPr bwMode="auto">
            <a:xfrm>
              <a:off x="6300986" y="0"/>
              <a:ext cx="2872354" cy="18927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buenos ai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986" y="1892723"/>
              <a:ext cx="2872353" cy="17952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ltado de imagen para calafate argentin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163" b="10473"/>
            <a:stretch/>
          </p:blipFill>
          <p:spPr bwMode="auto">
            <a:xfrm>
              <a:off x="6300986" y="3687944"/>
              <a:ext cx="2844602" cy="16718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esultado de imagen para buenos air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67"/>
            <a:stretch/>
          </p:blipFill>
          <p:spPr bwMode="auto">
            <a:xfrm>
              <a:off x="6300986" y="5291200"/>
              <a:ext cx="2844602" cy="1566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6279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409524" y="243225"/>
            <a:ext cx="4819454" cy="1169551"/>
          </a:xfrm>
          <a:prstGeom prst="rect">
            <a:avLst/>
          </a:prstGeom>
          <a:noFill/>
        </p:spPr>
        <p:txBody>
          <a:bodyPr wrap="square" rtlCol="0">
            <a:spAutoFit/>
          </a:bodyPr>
          <a:lstStyle>
            <a:defPPr>
              <a:defRPr lang="es-CO"/>
            </a:defPPr>
            <a:lvl1pPr algn="ctr">
              <a:defRPr sz="3200">
                <a:latin typeface="Century Gothic" panose="020B0502020202020204" pitchFamily="34" charset="0"/>
              </a:defRPr>
            </a:lvl1pPr>
          </a:lstStyle>
          <a:p>
            <a:r>
              <a:rPr lang="es-CO" sz="3500" b="1" dirty="0">
                <a:solidFill>
                  <a:schemeClr val="bg2">
                    <a:lumMod val="25000"/>
                  </a:schemeClr>
                </a:solidFill>
                <a:effectLst>
                  <a:outerShdw blurRad="38100" dist="38100" dir="2700000" algn="tl">
                    <a:srgbClr val="000000">
                      <a:alpha val="43137"/>
                    </a:srgbClr>
                  </a:outerShdw>
                </a:effectLst>
                <a:latin typeface="+mj-lt"/>
              </a:rPr>
              <a:t>POLÍTICAS DE PAGO Y  </a:t>
            </a:r>
          </a:p>
          <a:p>
            <a:r>
              <a:rPr lang="es-CO" sz="3500" b="1" dirty="0">
                <a:solidFill>
                  <a:schemeClr val="bg2">
                    <a:lumMod val="25000"/>
                  </a:schemeClr>
                </a:solidFill>
                <a:effectLst>
                  <a:outerShdw blurRad="38100" dist="38100" dir="2700000" algn="tl">
                    <a:srgbClr val="000000">
                      <a:alpha val="43137"/>
                    </a:srgbClr>
                  </a:outerShdw>
                </a:effectLst>
                <a:latin typeface="+mj-lt"/>
              </a:rPr>
              <a:t>CANCELACIÓN </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8 CuadroTexto">
            <a:extLst>
              <a:ext uri="{FF2B5EF4-FFF2-40B4-BE49-F238E27FC236}">
                <a16:creationId xmlns:a16="http://schemas.microsoft.com/office/drawing/2014/main" id="{2C66839B-5AB1-4282-868A-1358BF71F61B}"/>
              </a:ext>
            </a:extLst>
          </p:cNvPr>
          <p:cNvSpPr txBox="1"/>
          <p:nvPr/>
        </p:nvSpPr>
        <p:spPr>
          <a:xfrm>
            <a:off x="-36581" y="1628800"/>
            <a:ext cx="6121544" cy="6247864"/>
          </a:xfrm>
          <a:prstGeom prst="rect">
            <a:avLst/>
          </a:prstGeom>
          <a:noFill/>
        </p:spPr>
        <p:txBody>
          <a:bodyPr wrap="square" rtlCol="0">
            <a:spAutoFit/>
          </a:bodyPr>
          <a:lstStyle/>
          <a:p>
            <a:pPr algn="just"/>
            <a:r>
              <a:rPr lang="es-CO" sz="1400" b="1" dirty="0">
                <a:latin typeface="Century Gothic" panose="020B0502020202020204" pitchFamily="34" charset="0"/>
              </a:rPr>
              <a:t>CONDICIONES DE PAGO:  </a:t>
            </a:r>
          </a:p>
          <a:p>
            <a:pPr algn="just"/>
            <a:endParaRPr lang="es-CO" sz="1400" b="1" dirty="0">
              <a:latin typeface="Century Gothic" panose="020B0502020202020204" pitchFamily="34" charset="0"/>
            </a:endParaRPr>
          </a:p>
          <a:p>
            <a:pPr marL="285750" indent="-285750" algn="just">
              <a:buFont typeface="Arial" charset="0"/>
              <a:buChar char="•"/>
            </a:pPr>
            <a:r>
              <a:rPr lang="es-CO" sz="1400" dirty="0">
                <a:latin typeface="Century Gothic" panose="020B0502020202020204" pitchFamily="34" charset="0"/>
              </a:rPr>
              <a:t>El 60%  del total de los servicios, en el momento de la confirmación</a:t>
            </a:r>
            <a:r>
              <a:rPr lang="es-CO" sz="1400" b="1" dirty="0">
                <a:latin typeface="Century Gothic" panose="020B0502020202020204" pitchFamily="34" charset="0"/>
              </a:rPr>
              <a:t>.</a:t>
            </a:r>
          </a:p>
          <a:p>
            <a:pPr marL="285750" indent="-285750" algn="just">
              <a:buFont typeface="Arial" charset="0"/>
              <a:buChar char="•"/>
            </a:pPr>
            <a:r>
              <a:rPr lang="es-CO" sz="1400" dirty="0">
                <a:latin typeface="Century Gothic" panose="020B0502020202020204" pitchFamily="34" charset="0"/>
              </a:rPr>
              <a:t>El 20% del total de los servicios, 60 días antes de la fecha de salida del grupo. </a:t>
            </a:r>
          </a:p>
          <a:p>
            <a:pPr marL="285750" indent="-285750" algn="just">
              <a:buFont typeface="Arial" charset="0"/>
              <a:buChar char="•"/>
            </a:pPr>
            <a:r>
              <a:rPr lang="es-CO" sz="1400" dirty="0">
                <a:latin typeface="Century Gothic" panose="020B0502020202020204" pitchFamily="34" charset="0"/>
              </a:rPr>
              <a:t>El 20% del total de los servicios 30 días antes de la fecha de salida del grupo.</a:t>
            </a:r>
            <a:endParaRPr lang="es-CO" sz="1400" b="1" dirty="0">
              <a:latin typeface="Century Gothic" panose="020B0502020202020204" pitchFamily="34" charset="0"/>
            </a:endParaRPr>
          </a:p>
          <a:p>
            <a:endParaRPr lang="es-CO" sz="1400" b="1" dirty="0">
              <a:latin typeface="Century Gothic" panose="020B0502020202020204" pitchFamily="34" charset="0"/>
            </a:endParaRPr>
          </a:p>
          <a:p>
            <a:r>
              <a:rPr lang="es-CO" sz="1400" b="1" dirty="0">
                <a:latin typeface="Century Gothic" panose="020B0502020202020204" pitchFamily="34" charset="0"/>
              </a:rPr>
              <a:t>POLÍTICAS</a:t>
            </a:r>
          </a:p>
          <a:p>
            <a:endParaRPr lang="es-CO" sz="1400" b="1" dirty="0">
              <a:latin typeface="Century Gothic" panose="020B0502020202020204" pitchFamily="34" charset="0"/>
            </a:endParaRPr>
          </a:p>
          <a:p>
            <a:pPr marL="283639" indent="-283639">
              <a:buFont typeface="Arial" panose="020B0604020202020204" pitchFamily="34" charset="0"/>
              <a:buChar char="•"/>
            </a:pPr>
            <a:r>
              <a:rPr lang="es-CO" sz="1400" dirty="0">
                <a:latin typeface="Century Gothic" panose="020B0502020202020204" pitchFamily="34" charset="0"/>
              </a:rPr>
              <a:t>Tarifas aéreas están sujetas a cambios sin previo aviso (El valor final puede variar al momento de la emisión de los tiquetes)</a:t>
            </a:r>
          </a:p>
          <a:p>
            <a:pPr marL="283639" indent="-283639">
              <a:buFont typeface="Arial" panose="020B0604020202020204" pitchFamily="34" charset="0"/>
              <a:buChar char="•"/>
            </a:pPr>
            <a:r>
              <a:rPr lang="es-CO" sz="1400" dirty="0">
                <a:latin typeface="Century Gothic" panose="020B0502020202020204" pitchFamily="34" charset="0"/>
              </a:rPr>
              <a:t>Aplica para itinerarios indicados en la cotización.</a:t>
            </a:r>
          </a:p>
          <a:p>
            <a:pPr marL="283639" indent="-283639">
              <a:buFont typeface="Arial" panose="020B0604020202020204" pitchFamily="34" charset="0"/>
              <a:buChar char="•"/>
            </a:pPr>
            <a:r>
              <a:rPr lang="es-CO" sz="1400" dirty="0">
                <a:latin typeface="Century Gothic" panose="020B0502020202020204" pitchFamily="34" charset="0"/>
              </a:rPr>
              <a:t>Tarifas aplican para grupos a partir de15 pasajeros.</a:t>
            </a:r>
          </a:p>
          <a:p>
            <a:pPr marL="283639" indent="-283639">
              <a:buFont typeface="Arial" panose="020B0604020202020204" pitchFamily="34" charset="0"/>
              <a:buChar char="•"/>
            </a:pPr>
            <a:r>
              <a:rPr lang="es-CO" sz="1400" dirty="0">
                <a:latin typeface="Century Gothic" panose="020B0502020202020204" pitchFamily="34" charset="0"/>
              </a:rPr>
              <a:t>Check In: a partir de las 3:00 pm</a:t>
            </a:r>
          </a:p>
          <a:p>
            <a:pPr marL="283639" indent="-283639">
              <a:buFont typeface="Arial" panose="020B0604020202020204" pitchFamily="34" charset="0"/>
              <a:buChar char="•"/>
            </a:pPr>
            <a:r>
              <a:rPr lang="es-CO" sz="1400" dirty="0">
                <a:latin typeface="Century Gothic" panose="020B0502020202020204" pitchFamily="34" charset="0"/>
              </a:rPr>
              <a:t>Check Out: a las 12:00 m</a:t>
            </a:r>
          </a:p>
          <a:p>
            <a:pPr marL="283639" indent="-283639">
              <a:buFont typeface="Arial" panose="020B0604020202020204" pitchFamily="34" charset="0"/>
              <a:buChar char="•"/>
            </a:pPr>
            <a:r>
              <a:rPr lang="es-CO" sz="1400" dirty="0">
                <a:latin typeface="Century Gothic" panose="020B0502020202020204" pitchFamily="34" charset="0"/>
              </a:rPr>
              <a:t>No se permite el ingreso de mascotas en el hotel</a:t>
            </a:r>
          </a:p>
          <a:p>
            <a:pPr marL="283639" indent="-283639">
              <a:buFont typeface="Arial" panose="020B0604020202020204" pitchFamily="34" charset="0"/>
              <a:buChar char="•"/>
            </a:pPr>
            <a:r>
              <a:rPr lang="es-CO" sz="1400" dirty="0">
                <a:latin typeface="Century Gothic" panose="020B0502020202020204" pitchFamily="34" charset="0"/>
              </a:rPr>
              <a:t>En cumplimiento de las leyes vigentes, prohibido el expendio de alcohol y cigarrillos a menores de edad.</a:t>
            </a:r>
          </a:p>
          <a:p>
            <a:pPr marL="283639" indent="-283639">
              <a:buFont typeface="Arial" panose="020B0604020202020204" pitchFamily="34" charset="0"/>
              <a:buChar char="•"/>
            </a:pPr>
            <a:r>
              <a:rPr lang="es-CO" sz="1400" dirty="0">
                <a:latin typeface="Century Gothic" panose="020B0502020202020204" pitchFamily="34" charset="0"/>
              </a:rPr>
              <a:t>Por nuestro compromiso, no al turismo sexual de menores y demás formas de explotación y violencia sexual. Ley679d2001Art.16.</a:t>
            </a:r>
          </a:p>
          <a:p>
            <a:pPr marL="285750" indent="-285750" algn="just">
              <a:buFont typeface="Arial" panose="020B0604020202020204" pitchFamily="34" charset="0"/>
              <a:buChar char="•"/>
            </a:pPr>
            <a:endParaRPr lang="es-CO" sz="1600" dirty="0">
              <a:solidFill>
                <a:srgbClr val="FF0000"/>
              </a:solidFill>
              <a:latin typeface="Century Gothic" panose="020B0502020202020204" pitchFamily="34" charset="0"/>
            </a:endParaRPr>
          </a:p>
          <a:p>
            <a:pPr marL="285750" indent="-285750" algn="just">
              <a:buFont typeface="Arial" panose="020B0604020202020204" pitchFamily="34" charset="0"/>
              <a:buChar char="•"/>
            </a:pPr>
            <a:endParaRPr lang="es-CO" sz="1600" dirty="0">
              <a:latin typeface="Century Gothic" panose="020B0502020202020204" pitchFamily="34" charset="0"/>
            </a:endParaRPr>
          </a:p>
          <a:p>
            <a:pPr marL="285750" indent="-285750" algn="just">
              <a:buFont typeface="Arial" panose="020B0604020202020204" pitchFamily="34" charset="0"/>
              <a:buChar char="•"/>
            </a:pPr>
            <a:endParaRPr lang="es-CO" sz="1600" dirty="0">
              <a:latin typeface="Century Gothic" panose="020B0502020202020204" pitchFamily="34" charset="0"/>
            </a:endParaRPr>
          </a:p>
          <a:p>
            <a:pPr marL="285750" indent="-285750" algn="just">
              <a:buFont typeface="Arial" panose="020B0604020202020204" pitchFamily="34" charset="0"/>
              <a:buChar char="•"/>
            </a:pPr>
            <a:endParaRPr lang="es-CO" sz="1600" dirty="0">
              <a:latin typeface="Century Gothic" panose="020B0502020202020204" pitchFamily="34" charset="0"/>
            </a:endParaRPr>
          </a:p>
          <a:p>
            <a:pPr marL="285750" indent="-285750">
              <a:buFont typeface="Arial" panose="020B0604020202020204" pitchFamily="34" charset="0"/>
              <a:buChar char="•"/>
            </a:pPr>
            <a:endParaRPr lang="es-CO" sz="1400" dirty="0">
              <a:latin typeface="Century Gothic" panose="020B0502020202020204" pitchFamily="34" charset="0"/>
            </a:endParaRPr>
          </a:p>
        </p:txBody>
      </p:sp>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46"/>
            <a:ext cx="1409524" cy="1085714"/>
          </a:xfrm>
          <a:prstGeom prst="rect">
            <a:avLst/>
          </a:prstGeom>
        </p:spPr>
      </p:pic>
      <p:grpSp>
        <p:nvGrpSpPr>
          <p:cNvPr id="8" name="7 Grupo"/>
          <p:cNvGrpSpPr/>
          <p:nvPr/>
        </p:nvGrpSpPr>
        <p:grpSpPr>
          <a:xfrm>
            <a:off x="6300986" y="0"/>
            <a:ext cx="2872354" cy="6858000"/>
            <a:chOff x="6300986" y="0"/>
            <a:chExt cx="2872354" cy="6858000"/>
          </a:xfrm>
        </p:grpSpPr>
        <p:pic>
          <p:nvPicPr>
            <p:cNvPr id="9" name="Picture 2" descr="Resultado de imagen para buenos air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 r="18690"/>
            <a:stretch/>
          </p:blipFill>
          <p:spPr bwMode="auto">
            <a:xfrm>
              <a:off x="6300986" y="0"/>
              <a:ext cx="2872354" cy="18927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buenos ai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986" y="1892723"/>
              <a:ext cx="2872353" cy="17952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n para calafate argenti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163" b="10473"/>
            <a:stretch/>
          </p:blipFill>
          <p:spPr bwMode="auto">
            <a:xfrm>
              <a:off x="6300986" y="3687944"/>
              <a:ext cx="2844602" cy="1671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Resultado de imagen para buenos aire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967"/>
            <a:stretch/>
          </p:blipFill>
          <p:spPr bwMode="auto">
            <a:xfrm>
              <a:off x="6300986" y="5291200"/>
              <a:ext cx="2844602" cy="1566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365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prstClr val="white"/>
                </a:solidFill>
                <a:effectLst>
                  <a:outerShdw blurRad="38100" dist="38100" dir="2700000" algn="tl">
                    <a:srgbClr val="000000">
                      <a:alpha val="43137"/>
                    </a:srgbClr>
                  </a:outerShdw>
                </a:effectLst>
                <a:ea typeface="Batang" panose="02030600000101010101" pitchFamily="18" charset="-127"/>
              </a:rPr>
              <a:t>ITINERARIOS</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graphicFrame>
        <p:nvGraphicFramePr>
          <p:cNvPr id="2" name="1 Tabla"/>
          <p:cNvGraphicFramePr>
            <a:graphicFrameLocks noGrp="1"/>
          </p:cNvGraphicFramePr>
          <p:nvPr>
            <p:extLst>
              <p:ext uri="{D42A27DB-BD31-4B8C-83A1-F6EECF244321}">
                <p14:modId xmlns:p14="http://schemas.microsoft.com/office/powerpoint/2010/main" val="3988273108"/>
              </p:ext>
            </p:extLst>
          </p:nvPr>
        </p:nvGraphicFramePr>
        <p:xfrm>
          <a:off x="484825" y="2924944"/>
          <a:ext cx="8174349" cy="1742593"/>
        </p:xfrm>
        <a:graphic>
          <a:graphicData uri="http://schemas.openxmlformats.org/drawingml/2006/table">
            <a:tbl>
              <a:tblPr>
                <a:effectLst>
                  <a:innerShdw blurRad="114300">
                    <a:prstClr val="black"/>
                  </a:innerShdw>
                </a:effectLst>
                <a:tableStyleId>{5C22544A-7EE6-4342-B048-85BDC9FD1C3A}</a:tableStyleId>
              </a:tblPr>
              <a:tblGrid>
                <a:gridCol w="3104985">
                  <a:extLst>
                    <a:ext uri="{9D8B030D-6E8A-4147-A177-3AD203B41FA5}">
                      <a16:colId xmlns:a16="http://schemas.microsoft.com/office/drawing/2014/main" val="20000"/>
                    </a:ext>
                  </a:extLst>
                </a:gridCol>
                <a:gridCol w="1267341">
                  <a:extLst>
                    <a:ext uri="{9D8B030D-6E8A-4147-A177-3AD203B41FA5}">
                      <a16:colId xmlns:a16="http://schemas.microsoft.com/office/drawing/2014/main" val="20001"/>
                    </a:ext>
                  </a:extLst>
                </a:gridCol>
                <a:gridCol w="1267341">
                  <a:extLst>
                    <a:ext uri="{9D8B030D-6E8A-4147-A177-3AD203B41FA5}">
                      <a16:colId xmlns:a16="http://schemas.microsoft.com/office/drawing/2014/main" val="20002"/>
                    </a:ext>
                  </a:extLst>
                </a:gridCol>
                <a:gridCol w="1267341">
                  <a:extLst>
                    <a:ext uri="{9D8B030D-6E8A-4147-A177-3AD203B41FA5}">
                      <a16:colId xmlns:a16="http://schemas.microsoft.com/office/drawing/2014/main" val="20003"/>
                    </a:ext>
                  </a:extLst>
                </a:gridCol>
                <a:gridCol w="1267341">
                  <a:extLst>
                    <a:ext uri="{9D8B030D-6E8A-4147-A177-3AD203B41FA5}">
                      <a16:colId xmlns:a16="http://schemas.microsoft.com/office/drawing/2014/main" val="20004"/>
                    </a:ext>
                  </a:extLst>
                </a:gridCol>
              </a:tblGrid>
              <a:tr h="432048">
                <a:tc>
                  <a:txBody>
                    <a:bodyPr/>
                    <a:lstStyle/>
                    <a:p>
                      <a:pPr algn="ctr" fontAlgn="b"/>
                      <a:r>
                        <a:rPr lang="es-CO" sz="1800" b="1" u="none" strike="noStrike" dirty="0">
                          <a:effectLst/>
                          <a:latin typeface="Calibri" panose="020F0502020204030204" pitchFamily="34" charset="0"/>
                        </a:rPr>
                        <a:t>RUTA</a:t>
                      </a:r>
                      <a:endParaRPr lang="es-CO" sz="1800" b="1"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dirty="0">
                          <a:effectLst/>
                          <a:latin typeface="Calibri" panose="020F0502020204030204" pitchFamily="34" charset="0"/>
                        </a:rPr>
                        <a:t>VUELO</a:t>
                      </a:r>
                      <a:endParaRPr lang="es-CO" sz="1800" b="1"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a:effectLst/>
                          <a:latin typeface="Calibri" panose="020F0502020204030204" pitchFamily="34" charset="0"/>
                        </a:rPr>
                        <a:t>FECHA</a:t>
                      </a:r>
                      <a:endParaRPr lang="es-CO" sz="1800" b="1" i="0" u="none" strike="noStrike">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a:effectLst/>
                          <a:latin typeface="Calibri" panose="020F0502020204030204" pitchFamily="34" charset="0"/>
                        </a:rPr>
                        <a:t>SALE</a:t>
                      </a:r>
                      <a:endParaRPr lang="es-CO" sz="1800" b="1" i="0" u="none" strike="noStrike">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fontAlgn="b"/>
                      <a:r>
                        <a:rPr lang="es-CO" sz="1800" b="1" u="none" strike="noStrike" dirty="0">
                          <a:effectLst/>
                          <a:latin typeface="Calibri" panose="020F0502020204030204" pitchFamily="34" charset="0"/>
                        </a:rPr>
                        <a:t>LLEGA</a:t>
                      </a:r>
                      <a:endParaRPr lang="es-CO" sz="1800" b="1" i="0" u="none" strike="noStrike" dirty="0">
                        <a:solidFill>
                          <a:srgbClr val="000000"/>
                        </a:solidFill>
                        <a:effectLst/>
                        <a:latin typeface="Calibri" panose="020F0502020204030204" pitchFamily="34" charset="0"/>
                      </a:endParaRPr>
                    </a:p>
                  </a:txBody>
                  <a:tcPr marL="15842" marR="15842" marT="15842"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60040">
                <a:tc>
                  <a:txBody>
                    <a:bodyPr/>
                    <a:lstStyle/>
                    <a:p>
                      <a:pPr algn="l" fontAlgn="b"/>
                      <a:r>
                        <a:rPr lang="es-CO" sz="1400" b="0" i="0" u="none" strike="noStrike" dirty="0">
                          <a:solidFill>
                            <a:srgbClr val="000000"/>
                          </a:solidFill>
                          <a:effectLst/>
                          <a:latin typeface="Calibri"/>
                        </a:rPr>
                        <a:t>BOGOTÁ - BUENOS AIRES</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AV087</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18.03.20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21:12</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05:24+1</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6835">
                <a:tc>
                  <a:txBody>
                    <a:bodyPr/>
                    <a:lstStyle/>
                    <a:p>
                      <a:pPr algn="l" fontAlgn="b"/>
                      <a:r>
                        <a:rPr lang="es-CO" sz="1400" b="0" i="0" u="none" strike="noStrike">
                          <a:solidFill>
                            <a:srgbClr val="000000"/>
                          </a:solidFill>
                          <a:effectLst/>
                          <a:latin typeface="Calibri"/>
                        </a:rPr>
                        <a:t>BUENOS AIRES - CALAFATE</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AR1870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20.03.20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05:40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08:55</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16835">
                <a:tc>
                  <a:txBody>
                    <a:bodyPr/>
                    <a:lstStyle/>
                    <a:p>
                      <a:pPr algn="l" fontAlgn="b"/>
                      <a:r>
                        <a:rPr lang="es-CO" sz="1400" b="0" i="0" u="none" strike="noStrike">
                          <a:solidFill>
                            <a:srgbClr val="000000"/>
                          </a:solidFill>
                          <a:effectLst/>
                          <a:latin typeface="Calibri"/>
                        </a:rPr>
                        <a:t>CALAFATE - BUENOS AIRES</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AR1871</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23.03.20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13:50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16:45</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16835">
                <a:tc>
                  <a:txBody>
                    <a:bodyPr/>
                    <a:lstStyle/>
                    <a:p>
                      <a:pPr algn="l" fontAlgn="b"/>
                      <a:r>
                        <a:rPr lang="es-CO" sz="1400" b="0" i="0" u="none" strike="noStrike" dirty="0">
                          <a:solidFill>
                            <a:srgbClr val="000000"/>
                          </a:solidFill>
                          <a:effectLst/>
                          <a:latin typeface="Calibri"/>
                        </a:rPr>
                        <a:t>BUENOS AIRES - BOGOTÁ</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AV088</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a:solidFill>
                            <a:srgbClr val="000000"/>
                          </a:solidFill>
                          <a:effectLst/>
                          <a:latin typeface="Calibri"/>
                        </a:rPr>
                        <a:t>24.03.20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07:09</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fontAlgn="b"/>
                      <a:r>
                        <a:rPr lang="es-CO" sz="1400" b="0" i="0" u="none" strike="noStrike" dirty="0">
                          <a:solidFill>
                            <a:srgbClr val="000000"/>
                          </a:solidFill>
                          <a:effectLst/>
                          <a:latin typeface="Calibri"/>
                        </a:rPr>
                        <a:t>11:30</a:t>
                      </a:r>
                    </a:p>
                  </a:txBody>
                  <a:tcPr marL="9525" marR="9525" marT="9525"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12" name="3 Imagen" descr="Resultado de imagen para AVIANC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6530" y="1305335"/>
            <a:ext cx="1690663" cy="1235045"/>
          </a:xfrm>
          <a:prstGeom prst="rect">
            <a:avLst/>
          </a:prstGeom>
          <a:noFill/>
          <a:extLst>
            <a:ext uri="{909E8E84-426E-40DD-AFC4-6F175D3DCCD1}">
              <a14:hiddenFill xmlns:a14="http://schemas.microsoft.com/office/drawing/2010/main">
                <a:solidFill>
                  <a:srgbClr val="FFFFFF"/>
                </a:solidFill>
              </a14:hiddenFill>
            </a:ext>
          </a:extLst>
        </p:spPr>
      </p:pic>
      <p:pic>
        <p:nvPicPr>
          <p:cNvPr id="13" name="6 Imagen" descr="Resultado de imagen para AEROLINEAS ARGENTINAS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6285" y="1196816"/>
            <a:ext cx="1334733" cy="133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20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n para viaje"/>
          <p:cNvPicPr>
            <a:picLocks noChangeAspect="1" noChangeArrowheads="1"/>
          </p:cNvPicPr>
          <p:nvPr/>
        </p:nvPicPr>
        <p:blipFill rotWithShape="1">
          <a:blip r:embed="rId2">
            <a:extLst>
              <a:ext uri="{28A0092B-C50C-407E-A947-70E740481C1C}">
                <a14:useLocalDpi xmlns:a14="http://schemas.microsoft.com/office/drawing/2010/main" val="0"/>
              </a:ext>
            </a:extLst>
          </a:blip>
          <a:srcRect r="11097"/>
          <a:stretch/>
        </p:blipFill>
        <p:spPr bwMode="auto">
          <a:xfrm>
            <a:off x="0" y="0"/>
            <a:ext cx="9145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345537"/>
            <a:ext cx="9140444" cy="707199"/>
          </a:xfrm>
          <a:prstGeom prst="rect">
            <a:avLst/>
          </a:prstGeom>
          <a:solidFill>
            <a:schemeClr val="bg1">
              <a:lumMod val="85000"/>
              <a:alpha val="56000"/>
            </a:schemeClr>
          </a:solidFill>
        </p:spPr>
        <p:txBody>
          <a:bodyPr wrap="square" lIns="90760" tIns="45380" rIns="90760" bIns="45380">
            <a:spAutoFit/>
          </a:bodyPr>
          <a:lstStyle/>
          <a:p>
            <a:pPr algn="ctr"/>
            <a:r>
              <a:rPr lang="es-CO" sz="4000" b="1" dirty="0">
                <a:solidFill>
                  <a:schemeClr val="bg2">
                    <a:lumMod val="25000"/>
                  </a:schemeClr>
                </a:solidFill>
                <a:effectLst>
                  <a:outerShdw blurRad="38100" dist="38100" dir="2700000" algn="tl">
                    <a:srgbClr val="000000">
                      <a:alpha val="43137"/>
                    </a:srgbClr>
                  </a:outerShdw>
                </a:effectLst>
                <a:latin typeface="+mj-lt"/>
                <a:ea typeface="Batang" panose="02030600000101010101" pitchFamily="18" charset="-127"/>
              </a:rPr>
              <a:t>AGENDA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126420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sp>
        <p:nvSpPr>
          <p:cNvPr id="2" name="1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schemeClr val="bg1"/>
                </a:solidFill>
                <a:effectLst>
                  <a:outerShdw blurRad="38100" dist="38100" dir="2700000" algn="tl">
                    <a:srgbClr val="000000">
                      <a:alpha val="43137"/>
                    </a:srgbClr>
                  </a:outerShdw>
                </a:effectLst>
                <a:latin typeface="Trebuchet MS" panose="020B0603020202020204" pitchFamily="34" charset="0"/>
                <a:ea typeface="Batang" panose="02030600000101010101" pitchFamily="18" charset="-127"/>
              </a:rPr>
              <a:t>AGENDA</a:t>
            </a:r>
          </a:p>
        </p:txBody>
      </p:sp>
      <p:graphicFrame>
        <p:nvGraphicFramePr>
          <p:cNvPr id="5" name="4 Tabla"/>
          <p:cNvGraphicFramePr>
            <a:graphicFrameLocks noGrp="1"/>
          </p:cNvGraphicFramePr>
          <p:nvPr>
            <p:extLst>
              <p:ext uri="{D42A27DB-BD31-4B8C-83A1-F6EECF244321}">
                <p14:modId xmlns:p14="http://schemas.microsoft.com/office/powerpoint/2010/main" val="2593570370"/>
              </p:ext>
            </p:extLst>
          </p:nvPr>
        </p:nvGraphicFramePr>
        <p:xfrm>
          <a:off x="197401" y="1172446"/>
          <a:ext cx="8623865" cy="5221180"/>
        </p:xfrm>
        <a:graphic>
          <a:graphicData uri="http://schemas.openxmlformats.org/drawingml/2006/table">
            <a:tbl>
              <a:tblPr firstRow="1" bandRow="1">
                <a:effectLst>
                  <a:innerShdw blurRad="114300">
                    <a:prstClr val="black"/>
                  </a:innerShdw>
                </a:effectLst>
                <a:tableStyleId>{2D5ABB26-0587-4C30-8999-92F81FD0307C}</a:tableStyleId>
              </a:tblPr>
              <a:tblGrid>
                <a:gridCol w="1176297">
                  <a:extLst>
                    <a:ext uri="{9D8B030D-6E8A-4147-A177-3AD203B41FA5}">
                      <a16:colId xmlns:a16="http://schemas.microsoft.com/office/drawing/2014/main" val="20000"/>
                    </a:ext>
                  </a:extLst>
                </a:gridCol>
                <a:gridCol w="2309119">
                  <a:extLst>
                    <a:ext uri="{9D8B030D-6E8A-4147-A177-3AD203B41FA5}">
                      <a16:colId xmlns:a16="http://schemas.microsoft.com/office/drawing/2014/main" val="20001"/>
                    </a:ext>
                  </a:extLst>
                </a:gridCol>
                <a:gridCol w="1742708">
                  <a:extLst>
                    <a:ext uri="{9D8B030D-6E8A-4147-A177-3AD203B41FA5}">
                      <a16:colId xmlns:a16="http://schemas.microsoft.com/office/drawing/2014/main" val="20002"/>
                    </a:ext>
                  </a:extLst>
                </a:gridCol>
                <a:gridCol w="1742708">
                  <a:extLst>
                    <a:ext uri="{9D8B030D-6E8A-4147-A177-3AD203B41FA5}">
                      <a16:colId xmlns:a16="http://schemas.microsoft.com/office/drawing/2014/main" val="20003"/>
                    </a:ext>
                  </a:extLst>
                </a:gridCol>
                <a:gridCol w="1653033">
                  <a:extLst>
                    <a:ext uri="{9D8B030D-6E8A-4147-A177-3AD203B41FA5}">
                      <a16:colId xmlns:a16="http://schemas.microsoft.com/office/drawing/2014/main" val="20004"/>
                    </a:ext>
                  </a:extLst>
                </a:gridCol>
              </a:tblGrid>
              <a:tr h="731340">
                <a:tc>
                  <a:txBody>
                    <a:bodyPr/>
                    <a:lstStyle/>
                    <a:p>
                      <a:pPr algn="ctr"/>
                      <a:r>
                        <a:rPr lang="es-CO" dirty="0"/>
                        <a:t>DÍA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es-CO" dirty="0"/>
                        <a:t>MAÑANA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es-CO" dirty="0"/>
                        <a:t>MEDIO</a:t>
                      </a:r>
                      <a:r>
                        <a:rPr lang="es-CO" baseline="0" dirty="0"/>
                        <a:t> DÍA</a:t>
                      </a:r>
                      <a:endParaRPr lang="es-CO" dirty="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es-CO" dirty="0"/>
                        <a:t>TARDE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ctr"/>
                      <a:r>
                        <a:rPr lang="es-CO" dirty="0"/>
                        <a:t>CENA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01408">
                <a:tc>
                  <a:txBody>
                    <a:bodyPr/>
                    <a:lstStyle/>
                    <a:p>
                      <a:pPr algn="ctr"/>
                      <a:r>
                        <a:rPr lang="es-CO" sz="900" dirty="0"/>
                        <a:t>DÍA 1</a:t>
                      </a: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ctr" defTabSz="914200" rtl="0" eaLnBrk="1" fontAlgn="auto" latinLnBrk="0" hangingPunct="1">
                        <a:lnSpc>
                          <a:spcPct val="100000"/>
                        </a:lnSpc>
                        <a:spcBef>
                          <a:spcPts val="0"/>
                        </a:spcBef>
                        <a:spcAft>
                          <a:spcPts val="0"/>
                        </a:spcAft>
                        <a:buClrTx/>
                        <a:buSzTx/>
                        <a:buFont typeface="Arial" panose="020B0604020202020204" pitchFamily="34" charset="0"/>
                        <a:buNone/>
                        <a:tabLst/>
                        <a:defRPr/>
                      </a:pPr>
                      <a:r>
                        <a:rPr lang="es-CO" sz="900" dirty="0">
                          <a:latin typeface="Century Gothic" panose="020B0502020202020204" pitchFamily="34" charset="0"/>
                        </a:rPr>
                        <a:t>Salida con destino Buenos Aires</a:t>
                      </a:r>
                    </a:p>
                    <a:p>
                      <a:pPr marL="0" indent="0" algn="ctr">
                        <a:buFont typeface="Arial" panose="020B0604020202020204" pitchFamily="34" charset="0"/>
                        <a:buNone/>
                      </a:pPr>
                      <a:r>
                        <a:rPr lang="es-CO" sz="900" dirty="0">
                          <a:latin typeface="Century Gothic" panose="020B0502020202020204" pitchFamily="34" charset="0"/>
                        </a:rPr>
                        <a:t>Noche y cena abordo.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48072">
                <a:tc>
                  <a:txBody>
                    <a:bodyPr/>
                    <a:lstStyle/>
                    <a:p>
                      <a:pPr algn="ctr"/>
                      <a:r>
                        <a:rPr lang="es-CO" sz="900" dirty="0"/>
                        <a:t>DÍA 2</a:t>
                      </a: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Llegada a Buenos Aires (hora varía según aerolínea)</a:t>
                      </a:r>
                    </a:p>
                    <a:p>
                      <a:pPr marL="0" indent="0" algn="ctr">
                        <a:buFont typeface="Arial" panose="020B0604020202020204" pitchFamily="34" charset="0"/>
                        <a:buNone/>
                      </a:pPr>
                      <a:r>
                        <a:rPr lang="es-CO" sz="900" dirty="0">
                          <a:latin typeface="Century Gothic" panose="020B0502020202020204" pitchFamily="34" charset="0"/>
                        </a:rPr>
                        <a:t>Desayuno Buffett en el Hotel</a:t>
                      </a:r>
                    </a:p>
                    <a:p>
                      <a:pPr marL="0" indent="0" algn="ctr">
                        <a:buFont typeface="Arial" panose="020B0604020202020204" pitchFamily="34" charset="0"/>
                        <a:buNone/>
                      </a:pP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12:30 pm Almuerzo en Restaurant La Parolaccia de Palermo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14:00 pm a 18:00 pm City Tour de 4 </a:t>
                      </a:r>
                      <a:r>
                        <a:rPr lang="es-CO" sz="900" kern="1200" dirty="0" err="1">
                          <a:solidFill>
                            <a:schemeClr val="tx1"/>
                          </a:solidFill>
                          <a:latin typeface="Century Gothic" panose="020B0502020202020204" pitchFamily="34" charset="0"/>
                          <a:ea typeface="+mn-ea"/>
                          <a:cs typeface="+mn-cs"/>
                        </a:rPr>
                        <a:t>hs</a:t>
                      </a:r>
                      <a:r>
                        <a:rPr lang="es-CO" sz="900" kern="1200" dirty="0">
                          <a:solidFill>
                            <a:schemeClr val="tx1"/>
                          </a:solidFill>
                          <a:latin typeface="Century Gothic" panose="020B0502020202020204" pitchFamily="34" charset="0"/>
                          <a:ea typeface="+mn-ea"/>
                          <a:cs typeface="+mn-cs"/>
                        </a:rPr>
                        <a:t> en privado con visita al Estadio y Museo de Boca Junior</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20:00 a 23:30 pm Cena show de Tango en La Gala Tango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8072">
                <a:tc>
                  <a:txBody>
                    <a:bodyPr/>
                    <a:lstStyle/>
                    <a:p>
                      <a:pPr algn="ctr"/>
                      <a:r>
                        <a:rPr lang="es-CO" sz="900" dirty="0"/>
                        <a:t>DÍA 3</a:t>
                      </a: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Desayuno en el Hotel</a:t>
                      </a:r>
                    </a:p>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05:40 am Salida con destino Calafate</a:t>
                      </a:r>
                    </a:p>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08:55 am Llegada a Calafate,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13:00 pm Almuerzo en el Hotel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Tarde libre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20:30 a 23:00 pm Cena en Restaurant La Tablita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48072">
                <a:tc>
                  <a:txBody>
                    <a:bodyPr/>
                    <a:lstStyle/>
                    <a:p>
                      <a:pPr marL="0" marR="0" indent="0" algn="ctr" defTabSz="914200" rtl="0" eaLnBrk="1" fontAlgn="auto" latinLnBrk="0" hangingPunct="1">
                        <a:lnSpc>
                          <a:spcPct val="100000"/>
                        </a:lnSpc>
                        <a:spcBef>
                          <a:spcPts val="0"/>
                        </a:spcBef>
                        <a:spcAft>
                          <a:spcPts val="0"/>
                        </a:spcAft>
                        <a:buClrTx/>
                        <a:buSzTx/>
                        <a:buFontTx/>
                        <a:buNone/>
                        <a:tabLst/>
                        <a:defRPr/>
                      </a:pPr>
                      <a:r>
                        <a:rPr lang="es-CO" sz="900" dirty="0"/>
                        <a:t>DÍA 4</a:t>
                      </a:r>
                      <a:endParaRPr lang="es-CO" sz="900" dirty="0">
                        <a:latin typeface="Century Gothic" panose="020B0502020202020204" pitchFamily="34" charset="0"/>
                      </a:endParaRPr>
                    </a:p>
                    <a:p>
                      <a:pPr algn="ct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Desayuno en el Hotel </a:t>
                      </a:r>
                    </a:p>
                    <a:p>
                      <a:pPr marL="0" indent="0" algn="ctr">
                        <a:buFont typeface="Arial" panose="020B0604020202020204" pitchFamily="34" charset="0"/>
                        <a:buNone/>
                      </a:pPr>
                      <a:r>
                        <a:rPr lang="pt-BR" sz="900" kern="1200" dirty="0">
                          <a:solidFill>
                            <a:schemeClr val="tx1"/>
                          </a:solidFill>
                          <a:latin typeface="Century Gothic" panose="020B0502020202020204" pitchFamily="34" charset="0"/>
                          <a:ea typeface="+mn-ea"/>
                          <a:cs typeface="+mn-cs"/>
                        </a:rPr>
                        <a:t>07:30 </a:t>
                      </a:r>
                      <a:r>
                        <a:rPr lang="pt-BR" sz="900" kern="1200" dirty="0" err="1">
                          <a:solidFill>
                            <a:schemeClr val="tx1"/>
                          </a:solidFill>
                          <a:latin typeface="Century Gothic" panose="020B0502020202020204" pitchFamily="34" charset="0"/>
                          <a:ea typeface="+mn-ea"/>
                          <a:cs typeface="+mn-cs"/>
                        </a:rPr>
                        <a:t>am</a:t>
                      </a:r>
                      <a:r>
                        <a:rPr lang="pt-BR" sz="900" kern="1200" dirty="0">
                          <a:solidFill>
                            <a:schemeClr val="tx1"/>
                          </a:solidFill>
                          <a:latin typeface="Century Gothic" panose="020B0502020202020204" pitchFamily="34" charset="0"/>
                          <a:ea typeface="+mn-ea"/>
                          <a:cs typeface="+mn-cs"/>
                        </a:rPr>
                        <a:t> a 17:00 </a:t>
                      </a:r>
                      <a:r>
                        <a:rPr lang="pt-BR" sz="900" kern="1200" dirty="0" err="1">
                          <a:solidFill>
                            <a:schemeClr val="tx1"/>
                          </a:solidFill>
                          <a:latin typeface="Century Gothic" panose="020B0502020202020204" pitchFamily="34" charset="0"/>
                          <a:ea typeface="+mn-ea"/>
                          <a:cs typeface="+mn-cs"/>
                        </a:rPr>
                        <a:t>pm</a:t>
                      </a:r>
                      <a:r>
                        <a:rPr lang="pt-BR" sz="900" kern="1200" dirty="0">
                          <a:solidFill>
                            <a:schemeClr val="tx1"/>
                          </a:solidFill>
                          <a:latin typeface="Century Gothic" panose="020B0502020202020204" pitchFamily="34" charset="0"/>
                          <a:ea typeface="+mn-ea"/>
                          <a:cs typeface="+mn-cs"/>
                        </a:rPr>
                        <a:t> Excursión </a:t>
                      </a:r>
                      <a:r>
                        <a:rPr lang="pt-BR" sz="900" kern="1200" dirty="0" err="1">
                          <a:solidFill>
                            <a:schemeClr val="tx1"/>
                          </a:solidFill>
                          <a:latin typeface="Century Gothic" panose="020B0502020202020204" pitchFamily="34" charset="0"/>
                          <a:ea typeface="+mn-ea"/>
                          <a:cs typeface="+mn-cs"/>
                        </a:rPr>
                        <a:t>Minitrekking</a:t>
                      </a:r>
                      <a:r>
                        <a:rPr lang="pt-BR" sz="900" kern="1200" dirty="0">
                          <a:solidFill>
                            <a:schemeClr val="tx1"/>
                          </a:solidFill>
                          <a:latin typeface="Century Gothic" panose="020B0502020202020204" pitchFamily="34" charset="0"/>
                          <a:ea typeface="+mn-ea"/>
                          <a:cs typeface="+mn-cs"/>
                        </a:rPr>
                        <a:t> sobre Glaciar Perito Moreno</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13:00 pm Almuerzo en Restaurant Nativos dentro del Parque Nacional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Excursión</a:t>
                      </a:r>
                      <a:r>
                        <a:rPr lang="es-CO" sz="900" kern="1200" baseline="0" dirty="0">
                          <a:solidFill>
                            <a:schemeClr val="tx1"/>
                          </a:solidFill>
                          <a:latin typeface="Century Gothic" panose="020B0502020202020204" pitchFamily="34" charset="0"/>
                          <a:ea typeface="+mn-ea"/>
                          <a:cs typeface="+mn-cs"/>
                        </a:rPr>
                        <a:t> hasta las 17:00</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20:30 pm a 01:30 am Cena de premiación en Salón privado del Hotel Posada Los álamos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8072">
                <a:tc>
                  <a:txBody>
                    <a:bodyPr/>
                    <a:lstStyle/>
                    <a:p>
                      <a:pPr marL="0" marR="0" indent="0" algn="ctr" defTabSz="914200" rtl="0" eaLnBrk="1" fontAlgn="auto" latinLnBrk="0" hangingPunct="1">
                        <a:lnSpc>
                          <a:spcPct val="100000"/>
                        </a:lnSpc>
                        <a:spcBef>
                          <a:spcPts val="0"/>
                        </a:spcBef>
                        <a:spcAft>
                          <a:spcPts val="0"/>
                        </a:spcAft>
                        <a:buClrTx/>
                        <a:buSzTx/>
                        <a:buFontTx/>
                        <a:buNone/>
                        <a:tabLst/>
                        <a:defRPr/>
                      </a:pPr>
                      <a:r>
                        <a:rPr lang="es-CO" sz="900" dirty="0"/>
                        <a:t>DÍA 5</a:t>
                      </a:r>
                      <a:endParaRPr lang="es-CO" sz="900" dirty="0">
                        <a:latin typeface="Century Gothic" panose="020B0502020202020204" pitchFamily="34" charset="0"/>
                      </a:endParaRPr>
                    </a:p>
                    <a:p>
                      <a:pPr algn="ct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Desayuno en el Hotel </a:t>
                      </a:r>
                    </a:p>
                    <a:p>
                      <a:pPr marL="0" indent="0" algn="ctr">
                        <a:buFont typeface="Arial" panose="020B0604020202020204" pitchFamily="34" charset="0"/>
                        <a:buNone/>
                      </a:pPr>
                      <a:r>
                        <a:rPr lang="pt-BR" sz="900" kern="1200" dirty="0">
                          <a:solidFill>
                            <a:schemeClr val="tx1"/>
                          </a:solidFill>
                          <a:latin typeface="Century Gothic" panose="020B0502020202020204" pitchFamily="34" charset="0"/>
                          <a:ea typeface="+mn-ea"/>
                          <a:cs typeface="+mn-cs"/>
                        </a:rPr>
                        <a:t>08:00 </a:t>
                      </a:r>
                      <a:r>
                        <a:rPr lang="pt-BR" sz="900" kern="1200" dirty="0" err="1">
                          <a:solidFill>
                            <a:schemeClr val="tx1"/>
                          </a:solidFill>
                          <a:latin typeface="Century Gothic" panose="020B0502020202020204" pitchFamily="34" charset="0"/>
                          <a:ea typeface="+mn-ea"/>
                          <a:cs typeface="+mn-cs"/>
                        </a:rPr>
                        <a:t>am</a:t>
                      </a:r>
                      <a:r>
                        <a:rPr lang="pt-BR" sz="900" kern="1200" dirty="0">
                          <a:solidFill>
                            <a:schemeClr val="tx1"/>
                          </a:solidFill>
                          <a:latin typeface="Century Gothic" panose="020B0502020202020204" pitchFamily="34" charset="0"/>
                          <a:ea typeface="+mn-ea"/>
                          <a:cs typeface="+mn-cs"/>
                        </a:rPr>
                        <a:t> a 17:00 </a:t>
                      </a:r>
                      <a:r>
                        <a:rPr lang="pt-BR" sz="900" kern="1200" dirty="0" err="1">
                          <a:solidFill>
                            <a:schemeClr val="tx1"/>
                          </a:solidFill>
                          <a:latin typeface="Century Gothic" panose="020B0502020202020204" pitchFamily="34" charset="0"/>
                          <a:ea typeface="+mn-ea"/>
                          <a:cs typeface="+mn-cs"/>
                        </a:rPr>
                        <a:t>pm</a:t>
                      </a:r>
                      <a:r>
                        <a:rPr lang="pt-BR" sz="900" kern="1200" dirty="0">
                          <a:solidFill>
                            <a:schemeClr val="tx1"/>
                          </a:solidFill>
                          <a:latin typeface="Century Gothic" panose="020B0502020202020204" pitchFamily="34" charset="0"/>
                          <a:ea typeface="+mn-ea"/>
                          <a:cs typeface="+mn-cs"/>
                        </a:rPr>
                        <a:t> Excursión de </a:t>
                      </a:r>
                      <a:r>
                        <a:rPr lang="pt-BR" sz="900" kern="1200" dirty="0" err="1">
                          <a:solidFill>
                            <a:schemeClr val="tx1"/>
                          </a:solidFill>
                          <a:latin typeface="Century Gothic" panose="020B0502020202020204" pitchFamily="34" charset="0"/>
                          <a:ea typeface="+mn-ea"/>
                          <a:cs typeface="+mn-cs"/>
                        </a:rPr>
                        <a:t>Navegación</a:t>
                      </a:r>
                      <a:r>
                        <a:rPr lang="pt-BR" sz="900" kern="1200" dirty="0">
                          <a:solidFill>
                            <a:schemeClr val="tx1"/>
                          </a:solidFill>
                          <a:latin typeface="Century Gothic" panose="020B0502020202020204" pitchFamily="34" charset="0"/>
                          <a:ea typeface="+mn-ea"/>
                          <a:cs typeface="+mn-cs"/>
                        </a:rPr>
                        <a:t> Glaciares Gourmet - Barco Maria Turquesa</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La excursión Incluye Vianda Vip para almuerzo abordo</a:t>
                      </a:r>
                    </a:p>
                    <a:p>
                      <a:pPr marL="0" indent="0" algn="ctr">
                        <a:buFont typeface="Arial" panose="020B0604020202020204" pitchFamily="34" charset="0"/>
                        <a:buNone/>
                      </a:pP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Excursión hasta</a:t>
                      </a:r>
                      <a:r>
                        <a:rPr lang="es-CO" sz="900" kern="1200" baseline="0" dirty="0">
                          <a:solidFill>
                            <a:schemeClr val="tx1"/>
                          </a:solidFill>
                          <a:latin typeface="Century Gothic" panose="020B0502020202020204" pitchFamily="34" charset="0"/>
                          <a:ea typeface="+mn-ea"/>
                          <a:cs typeface="+mn-cs"/>
                        </a:rPr>
                        <a:t> las 17:00</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20:00 a 22:30 pm Cena en Restaurant Casimiro </a:t>
                      </a:r>
                      <a:r>
                        <a:rPr lang="es-CO" sz="900" kern="1200" dirty="0" err="1">
                          <a:solidFill>
                            <a:schemeClr val="tx1"/>
                          </a:solidFill>
                          <a:latin typeface="Century Gothic" panose="020B0502020202020204" pitchFamily="34" charset="0"/>
                          <a:ea typeface="+mn-ea"/>
                          <a:cs typeface="+mn-cs"/>
                        </a:rPr>
                        <a:t>Bigua</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48072">
                <a:tc>
                  <a:txBody>
                    <a:bodyPr/>
                    <a:lstStyle/>
                    <a:p>
                      <a:pPr marL="0" marR="0" indent="0" algn="ctr" defTabSz="914200" rtl="0" eaLnBrk="1" fontAlgn="auto" latinLnBrk="0" hangingPunct="1">
                        <a:lnSpc>
                          <a:spcPct val="100000"/>
                        </a:lnSpc>
                        <a:spcBef>
                          <a:spcPts val="0"/>
                        </a:spcBef>
                        <a:spcAft>
                          <a:spcPts val="0"/>
                        </a:spcAft>
                        <a:buClrTx/>
                        <a:buSzTx/>
                        <a:buFontTx/>
                        <a:buNone/>
                        <a:tabLst/>
                        <a:defRPr/>
                      </a:pPr>
                      <a:r>
                        <a:rPr lang="es-CO" sz="900" dirty="0"/>
                        <a:t>DÍA 6</a:t>
                      </a:r>
                      <a:endParaRPr lang="es-CO" sz="900" dirty="0">
                        <a:latin typeface="Century Gothic" panose="020B0502020202020204" pitchFamily="34" charset="0"/>
                      </a:endParaRPr>
                    </a:p>
                    <a:p>
                      <a:pPr algn="ct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Desayuno en el Hotel</a:t>
                      </a:r>
                    </a:p>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Check </a:t>
                      </a:r>
                      <a:r>
                        <a:rPr lang="es-CO" sz="900" kern="1200" dirty="0" err="1">
                          <a:solidFill>
                            <a:schemeClr val="tx1"/>
                          </a:solidFill>
                          <a:latin typeface="Century Gothic" panose="020B0502020202020204" pitchFamily="34" charset="0"/>
                          <a:ea typeface="+mn-ea"/>
                          <a:cs typeface="+mn-cs"/>
                        </a:rPr>
                        <a:t>out</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13:50 pm Salida con destino Buenos Aires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16:45 pm Llegada al aeropuerto de Aeroparque</a:t>
                      </a:r>
                    </a:p>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Tarde libre</a:t>
                      </a:r>
                    </a:p>
                    <a:p>
                      <a:pPr marL="0" indent="0" algn="ctr">
                        <a:buFont typeface="Arial" panose="020B0604020202020204" pitchFamily="34" charset="0"/>
                        <a:buNone/>
                      </a:pP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Cena libre por cuenta de cada pasajero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48072">
                <a:tc>
                  <a:txBody>
                    <a:bodyPr/>
                    <a:lstStyle/>
                    <a:p>
                      <a:pPr marL="0" marR="0" indent="0" algn="ctr" defTabSz="914200" rtl="0" eaLnBrk="1" fontAlgn="auto" latinLnBrk="0" hangingPunct="1">
                        <a:lnSpc>
                          <a:spcPct val="100000"/>
                        </a:lnSpc>
                        <a:spcBef>
                          <a:spcPts val="0"/>
                        </a:spcBef>
                        <a:spcAft>
                          <a:spcPts val="0"/>
                        </a:spcAft>
                        <a:buClrTx/>
                        <a:buSzTx/>
                        <a:buFontTx/>
                        <a:buNone/>
                        <a:tabLst/>
                        <a:defRPr/>
                      </a:pPr>
                      <a:r>
                        <a:rPr lang="es-CO" sz="900" dirty="0"/>
                        <a:t>DÍA 7</a:t>
                      </a:r>
                      <a:endParaRPr lang="es-CO" sz="900" dirty="0">
                        <a:latin typeface="Century Gothic" panose="020B0502020202020204" pitchFamily="34" charset="0"/>
                      </a:endParaRPr>
                    </a:p>
                    <a:p>
                      <a:pPr algn="ctr"/>
                      <a:endParaRPr lang="es-CO" sz="900" dirty="0">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Desayuno en el Hotel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dirty="0">
                          <a:latin typeface="Century Gothic" panose="020B0502020202020204" pitchFamily="34" charset="0"/>
                        </a:rPr>
                        <a:t>Traslado al aeropuerto de </a:t>
                      </a:r>
                      <a:r>
                        <a:rPr lang="es-CO" sz="900" dirty="0" err="1">
                          <a:latin typeface="Century Gothic" panose="020B0502020202020204" pitchFamily="34" charset="0"/>
                        </a:rPr>
                        <a:t>Ezeiza</a:t>
                      </a:r>
                      <a:r>
                        <a:rPr lang="es-CO" sz="900" dirty="0">
                          <a:latin typeface="Century Gothic" panose="020B0502020202020204" pitchFamily="34" charset="0"/>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Salida de Buenos Aires con destino Bogota </a:t>
                      </a:r>
                      <a:r>
                        <a:rPr lang="es-CO" sz="900" dirty="0">
                          <a:latin typeface="Century Gothic" panose="020B0502020202020204" pitchFamily="34" charset="0"/>
                        </a:rPr>
                        <a:t>(hora varía según aerolínea)</a:t>
                      </a:r>
                      <a:endParaRPr lang="es-CO" sz="900" kern="1200" dirty="0">
                        <a:solidFill>
                          <a:schemeClr val="tx1"/>
                        </a:solidFill>
                        <a:latin typeface="Century Gothic" panose="020B0502020202020204" pitchFamily="34" charset="0"/>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ctr">
                        <a:buFont typeface="Arial" panose="020B0604020202020204" pitchFamily="34" charset="0"/>
                        <a:buNone/>
                      </a:pPr>
                      <a:r>
                        <a:rPr lang="es-CO" sz="900" kern="1200" dirty="0">
                          <a:solidFill>
                            <a:schemeClr val="tx1"/>
                          </a:solidFill>
                          <a:latin typeface="Century Gothic" panose="020B0502020202020204" pitchFamily="34" charset="0"/>
                          <a:ea typeface="+mn-ea"/>
                          <a:cs typeface="+mn-cs"/>
                        </a:rPr>
                        <a:t>Llegada a Bogota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sp>
        <p:nvSpPr>
          <p:cNvPr id="3" name="AutoShape 2" descr="Resultado de imagen para pugl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4" descr="Resultado de imagen para pugl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6" descr="Resultado de imagen para pugli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308121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3801880965"/>
              </p:ext>
            </p:extLst>
          </p:nvPr>
        </p:nvGraphicFramePr>
        <p:xfrm>
          <a:off x="554386" y="1844824"/>
          <a:ext cx="7959442" cy="3305160"/>
        </p:xfrm>
        <a:graphic>
          <a:graphicData uri="http://schemas.openxmlformats.org/drawingml/2006/table">
            <a:tbl>
              <a:tblPr firstRow="1" bandRow="1">
                <a:effectLst>
                  <a:innerShdw blurRad="114300">
                    <a:prstClr val="black"/>
                  </a:innerShdw>
                </a:effectLst>
                <a:tableStyleId>{2D5ABB26-0587-4C30-8999-92F81FD0307C}</a:tableStyleId>
              </a:tblPr>
              <a:tblGrid>
                <a:gridCol w="4090416">
                  <a:extLst>
                    <a:ext uri="{9D8B030D-6E8A-4147-A177-3AD203B41FA5}">
                      <a16:colId xmlns:a16="http://schemas.microsoft.com/office/drawing/2014/main" val="20001"/>
                    </a:ext>
                  </a:extLst>
                </a:gridCol>
                <a:gridCol w="3869026">
                  <a:extLst>
                    <a:ext uri="{9D8B030D-6E8A-4147-A177-3AD203B41FA5}">
                      <a16:colId xmlns:a16="http://schemas.microsoft.com/office/drawing/2014/main" val="20002"/>
                    </a:ext>
                  </a:extLst>
                </a:gridCol>
              </a:tblGrid>
              <a:tr h="656866">
                <a:tc gridSpan="2">
                  <a:txBody>
                    <a:bodyPr/>
                    <a:lstStyle/>
                    <a:p>
                      <a:pPr algn="ctr"/>
                      <a:r>
                        <a:rPr lang="es-CO" sz="2500" b="0" dirty="0"/>
                        <a:t>DÍA 1</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Llegada a Bogotá desde las principales ciudades de Colombia y conexión con el vuelo destino Buenos Aires.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4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b="0" i="0" kern="1200" baseline="0" dirty="0">
                          <a:solidFill>
                            <a:schemeClr val="dk1"/>
                          </a:solidFill>
                          <a:effectLst/>
                          <a:latin typeface="Century Gothic" panose="020B0502020202020204" pitchFamily="34" charset="0"/>
                          <a:ea typeface="+mn-ea"/>
                          <a:cs typeface="+mn-cs"/>
                        </a:rPr>
                        <a:t>Encuentro del grupo en Aeropuerto el Dorado. Asistencia de Viajes Zeppelin para chequeo del vuelo y entrega de cartucheras con marca maletas y documentos de viaje</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4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indent="-171450" algn="just" defTabSz="914400" rtl="0" eaLnBrk="1" latinLnBrk="0" hangingPunct="1">
                        <a:buFont typeface="Arial" panose="020B0604020202020204" pitchFamily="34" charset="0"/>
                        <a:buChar char="•"/>
                      </a:pPr>
                      <a:r>
                        <a:rPr lang="es-CO" sz="1400" b="0" i="0" kern="1200" baseline="0" dirty="0">
                          <a:solidFill>
                            <a:schemeClr val="dk1"/>
                          </a:solidFill>
                          <a:effectLst/>
                          <a:latin typeface="Century Gothic" panose="020B0502020202020204" pitchFamily="34" charset="0"/>
                          <a:ea typeface="+mn-ea"/>
                          <a:cs typeface="+mn-cs"/>
                        </a:rPr>
                        <a:t>Salida con destino Buenos Aires ( hora varía según aerolínea)</a:t>
                      </a:r>
                    </a:p>
                    <a:p>
                      <a:pPr marL="171450" indent="-171450" algn="just" defTabSz="914400" rtl="0" eaLnBrk="1" latinLnBrk="0" hangingPunct="1">
                        <a:buFont typeface="Arial" panose="020B0604020202020204" pitchFamily="34" charset="0"/>
                        <a:buChar char="•"/>
                      </a:pPr>
                      <a:endParaRPr lang="es-CO" sz="14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400" b="0" i="0" kern="1200" baseline="0" dirty="0">
                          <a:solidFill>
                            <a:schemeClr val="dk1"/>
                          </a:solidFill>
                          <a:effectLst/>
                          <a:latin typeface="Century Gothic" panose="020B0502020202020204" pitchFamily="34" charset="0"/>
                          <a:ea typeface="+mn-ea"/>
                          <a:cs typeface="+mn-cs"/>
                        </a:rPr>
                        <a:t>Noche y cena abordo</a:t>
                      </a:r>
                    </a:p>
                    <a:p>
                      <a:pPr marL="171450" indent="-171450" algn="just" defTabSz="914400" rtl="0" eaLnBrk="1" latinLnBrk="0" hangingPunct="1">
                        <a:buFont typeface="Arial" panose="020B0604020202020204" pitchFamily="34" charset="0"/>
                        <a:buChar char="•"/>
                      </a:pPr>
                      <a:endParaRPr lang="es-CO" sz="14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schemeClr val="bg1"/>
                </a:solidFill>
                <a:effectLst>
                  <a:outerShdw blurRad="38100" dist="38100" dir="2700000" algn="tl">
                    <a:srgbClr val="000000">
                      <a:alpha val="43137"/>
                    </a:srgbClr>
                  </a:outerShdw>
                </a:effectLst>
                <a:latin typeface="Trebuchet MS" panose="020B0603020202020204" pitchFamily="34" charset="0"/>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256333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schemeClr>
        </a:soli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3479393623"/>
              </p:ext>
            </p:extLst>
          </p:nvPr>
        </p:nvGraphicFramePr>
        <p:xfrm>
          <a:off x="554386" y="1844824"/>
          <a:ext cx="7959442" cy="4280520"/>
        </p:xfrm>
        <a:graphic>
          <a:graphicData uri="http://schemas.openxmlformats.org/drawingml/2006/table">
            <a:tbl>
              <a:tblPr firstRow="1" bandRow="1">
                <a:effectLst>
                  <a:innerShdw blurRad="114300">
                    <a:prstClr val="black"/>
                  </a:innerShdw>
                </a:effectLst>
                <a:tableStyleId>{2D5ABB26-0587-4C30-8999-92F81FD0307C}</a:tableStyleId>
              </a:tblPr>
              <a:tblGrid>
                <a:gridCol w="2701893">
                  <a:extLst>
                    <a:ext uri="{9D8B030D-6E8A-4147-A177-3AD203B41FA5}">
                      <a16:colId xmlns:a16="http://schemas.microsoft.com/office/drawing/2014/main" val="20000"/>
                    </a:ext>
                  </a:extLst>
                </a:gridCol>
                <a:gridCol w="2701893">
                  <a:extLst>
                    <a:ext uri="{9D8B030D-6E8A-4147-A177-3AD203B41FA5}">
                      <a16:colId xmlns:a16="http://schemas.microsoft.com/office/drawing/2014/main" val="20001"/>
                    </a:ext>
                  </a:extLst>
                </a:gridCol>
                <a:gridCol w="2555656">
                  <a:extLst>
                    <a:ext uri="{9D8B030D-6E8A-4147-A177-3AD203B41FA5}">
                      <a16:colId xmlns:a16="http://schemas.microsoft.com/office/drawing/2014/main" val="20002"/>
                    </a:ext>
                  </a:extLst>
                </a:gridCol>
              </a:tblGrid>
              <a:tr h="656866">
                <a:tc gridSpan="3">
                  <a:txBody>
                    <a:bodyPr/>
                    <a:lstStyle/>
                    <a:p>
                      <a:pPr algn="ctr"/>
                      <a:r>
                        <a:rPr lang="es-CO" sz="2500" b="0" dirty="0"/>
                        <a:t>DÍA 2</a:t>
                      </a: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solidFill>
                          <a:schemeClr val="bg1"/>
                        </a:solidFill>
                        <a:latin typeface="Century Gothic" panose="020B0502020202020204" pitchFamily="34" charset="0"/>
                      </a:endParaRPr>
                    </a:p>
                  </a:txBody>
                  <a:tcPr marL="127040" marR="127040" marT="63509" marB="63509" anchor="ctr">
                    <a:lnB w="12700" cap="flat" cmpd="sng" algn="ctr">
                      <a:solidFill>
                        <a:schemeClr val="bg1">
                          <a:lumMod val="65000"/>
                        </a:schemeClr>
                      </a:solidFill>
                      <a:prstDash val="solid"/>
                      <a:round/>
                      <a:headEnd type="none" w="med" len="med"/>
                      <a:tailEnd type="none" w="med" len="med"/>
                    </a:lnB>
                    <a:solidFill>
                      <a:schemeClr val="bg1">
                        <a:lumMod val="75000"/>
                      </a:schemeClr>
                    </a:solidFill>
                  </a:tcPr>
                </a:tc>
                <a:tc hMerge="1">
                  <a:txBody>
                    <a:bodyPr/>
                    <a:lstStyle/>
                    <a:p>
                      <a:pPr algn="ctr"/>
                      <a:endParaRPr lang="es-CO" sz="2500" b="0" dirty="0">
                        <a:latin typeface="Century Gothic" panose="020B0502020202020204" pitchFamily="34" charset="0"/>
                      </a:endParaRPr>
                    </a:p>
                  </a:txBody>
                  <a:tcPr marL="91456" marR="9145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23254">
                <a:tc>
                  <a:txBody>
                    <a:bodyPr/>
                    <a:lstStyle/>
                    <a:p>
                      <a:pPr algn="ctr"/>
                      <a:r>
                        <a:rPr lang="es-CO" sz="1800" kern="1200" dirty="0">
                          <a:solidFill>
                            <a:schemeClr val="tx1"/>
                          </a:solidFill>
                          <a:latin typeface="+mn-lt"/>
                          <a:ea typeface="+mn-ea"/>
                          <a:cs typeface="+mn-cs"/>
                        </a:rPr>
                        <a:t>MAÑANA</a:t>
                      </a:r>
                    </a:p>
                  </a:txBody>
                  <a:tcPr marL="127040" marR="127040" marT="63509" marB="63509"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TARDE </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ctr"/>
                      <a:r>
                        <a:rPr lang="es-CO" sz="1800" dirty="0"/>
                        <a:t>NOCHE</a:t>
                      </a:r>
                      <a:endParaRPr lang="es-CO" sz="1800" b="0" dirty="0">
                        <a:latin typeface="Century Gothic" panose="020B0502020202020204" pitchFamily="34" charset="0"/>
                      </a:endParaRPr>
                    </a:p>
                  </a:txBody>
                  <a:tcPr marL="127040" marR="127040" marT="63509" marB="63509"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47162">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Llegada a Buenos Aires ( hora varía según aerolínea)</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Recepción en el aeropuerto, asistencia y traslado al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Llegada al Hotel y Check in privado</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Desayuno Buffett en el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Maleteros en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EARLY CHECK IN</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Alojamiento</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12:30 pm Almuerzo en Restaurant La Parolaccia de Palermo con media botella de vino por persona y traslados incluidos</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O" sz="1200" b="0" i="0" kern="1200" baseline="0" dirty="0">
                          <a:solidFill>
                            <a:schemeClr val="dk1"/>
                          </a:solidFill>
                          <a:effectLst/>
                          <a:latin typeface="Century Gothic" panose="020B0502020202020204" pitchFamily="34" charset="0"/>
                          <a:ea typeface="+mn-ea"/>
                          <a:cs typeface="+mn-cs"/>
                        </a:rPr>
                        <a:t> </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14:00 pm a 18:00 pm City Tour de 4 </a:t>
                      </a:r>
                      <a:r>
                        <a:rPr lang="es-CO" sz="1200" b="0" i="0" kern="1200" baseline="0" dirty="0" err="1">
                          <a:solidFill>
                            <a:schemeClr val="dk1"/>
                          </a:solidFill>
                          <a:effectLst/>
                          <a:latin typeface="Century Gothic" panose="020B0502020202020204" pitchFamily="34" charset="0"/>
                          <a:ea typeface="+mn-ea"/>
                          <a:cs typeface="+mn-cs"/>
                        </a:rPr>
                        <a:t>hs</a:t>
                      </a:r>
                      <a:r>
                        <a:rPr lang="es-CO" sz="1200" b="0" i="0" kern="1200" baseline="0" dirty="0">
                          <a:solidFill>
                            <a:schemeClr val="dk1"/>
                          </a:solidFill>
                          <a:effectLst/>
                          <a:latin typeface="Century Gothic" panose="020B0502020202020204" pitchFamily="34" charset="0"/>
                          <a:ea typeface="+mn-ea"/>
                          <a:cs typeface="+mn-cs"/>
                        </a:rPr>
                        <a:t> en privado con visita al Estadio y Museo de Boca Juniors</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kern="1200" baseline="0" dirty="0">
                          <a:solidFill>
                            <a:schemeClr val="dk1"/>
                          </a:solidFill>
                          <a:effectLst/>
                          <a:latin typeface="Century Gothic" panose="020B0502020202020204" pitchFamily="34" charset="0"/>
                          <a:ea typeface="+mn-ea"/>
                          <a:cs typeface="+mn-cs"/>
                        </a:rPr>
                        <a:t>Regreso al Hotel</a:t>
                      </a:r>
                    </a:p>
                    <a:p>
                      <a:pPr marL="171450" marR="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solidFill>
                  </a:tcPr>
                </a:tc>
                <a:tc>
                  <a:txBody>
                    <a:bodyPr/>
                    <a:lstStyle/>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20:00 a 23:30 pm Cena show de Tango en La Gala Tango (casa de Lujo) con traslados y vinos incluidos</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Regreso al Hotel</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p>
                      <a:pPr marL="171450" indent="-171450" algn="just" defTabSz="914400" rtl="0" eaLnBrk="1" latinLnBrk="0" hangingPunct="1">
                        <a:buFont typeface="Arial" panose="020B0604020202020204" pitchFamily="34" charset="0"/>
                        <a:buChar char="•"/>
                      </a:pPr>
                      <a:r>
                        <a:rPr lang="es-CO" sz="1200" b="0" i="0" kern="1200" baseline="0" dirty="0">
                          <a:solidFill>
                            <a:schemeClr val="dk1"/>
                          </a:solidFill>
                          <a:effectLst/>
                          <a:latin typeface="Century Gothic" panose="020B0502020202020204" pitchFamily="34" charset="0"/>
                          <a:ea typeface="+mn-ea"/>
                          <a:cs typeface="+mn-cs"/>
                        </a:rPr>
                        <a:t>Alojamiento</a:t>
                      </a:r>
                    </a:p>
                    <a:p>
                      <a:pPr marL="171450" indent="-171450" algn="just" defTabSz="914400" rtl="0" eaLnBrk="1" latinLnBrk="0" hangingPunct="1">
                        <a:buFont typeface="Arial" panose="020B0604020202020204" pitchFamily="34" charset="0"/>
                        <a:buChar char="•"/>
                      </a:pPr>
                      <a:endParaRPr lang="es-CO" sz="1200" b="0" i="0" kern="1200" baseline="0" dirty="0">
                        <a:solidFill>
                          <a:schemeClr val="dk1"/>
                        </a:solidFill>
                        <a:effectLst/>
                        <a:latin typeface="Century Gothic" panose="020B0502020202020204" pitchFamily="34" charset="0"/>
                        <a:ea typeface="+mn-ea"/>
                        <a:cs typeface="+mn-cs"/>
                      </a:endParaRPr>
                    </a:p>
                  </a:txBody>
                  <a:tcPr marL="91456" marR="91456">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bl>
          </a:graphicData>
        </a:graphic>
      </p:graphicFrame>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58" y="6543786"/>
            <a:ext cx="3352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09524" y="283981"/>
            <a:ext cx="5395518" cy="707199"/>
          </a:xfrm>
          <a:prstGeom prst="rect">
            <a:avLst/>
          </a:prstGeom>
        </p:spPr>
        <p:txBody>
          <a:bodyPr wrap="square" lIns="90760" tIns="45380" rIns="90760" bIns="45380">
            <a:spAutoFit/>
          </a:bodyPr>
          <a:lstStyle/>
          <a:p>
            <a:pPr algn="ctr"/>
            <a:r>
              <a:rPr lang="es-CO" sz="4000" b="1" dirty="0">
                <a:solidFill>
                  <a:schemeClr val="bg1"/>
                </a:solidFill>
                <a:effectLst>
                  <a:outerShdw blurRad="38100" dist="38100" dir="2700000" algn="tl">
                    <a:srgbClr val="000000">
                      <a:alpha val="43137"/>
                    </a:srgbClr>
                  </a:outerShdw>
                </a:effectLst>
                <a:latin typeface="Trebuchet MS" panose="020B0603020202020204" pitchFamily="34" charset="0"/>
                <a:ea typeface="Batang" panose="02030600000101010101" pitchFamily="18" charset="-127"/>
              </a:rPr>
              <a:t>AGENDA</a:t>
            </a:r>
          </a:p>
        </p:txBody>
      </p:sp>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632"/>
            <a:ext cx="1409524" cy="1085714"/>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5042" y="357701"/>
            <a:ext cx="2335402" cy="603575"/>
          </a:xfrm>
          <a:prstGeom prst="rect">
            <a:avLst/>
          </a:prstGeom>
          <a:solidFill>
            <a:schemeClr val="bg1"/>
          </a:solidFill>
        </p:spPr>
      </p:pic>
    </p:spTree>
    <p:extLst>
      <p:ext uri="{BB962C8B-B14F-4D97-AF65-F5344CB8AC3E}">
        <p14:creationId xmlns:p14="http://schemas.microsoft.com/office/powerpoint/2010/main" val="1413191967"/>
      </p:ext>
    </p:extLst>
  </p:cSld>
  <p:clrMapOvr>
    <a:masterClrMapping/>
  </p:clrMapOvr>
</p:sld>
</file>

<file path=ppt/theme/theme1.xml><?xml version="1.0" encoding="utf-8"?>
<a:theme xmlns:a="http://schemas.openxmlformats.org/drawingml/2006/main" name="7_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20785</TotalTime>
  <Words>2609</Words>
  <Application>Microsoft Office PowerPoint</Application>
  <PresentationFormat>Personalizado</PresentationFormat>
  <Paragraphs>411</Paragraphs>
  <Slides>48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48</vt:i4>
      </vt:variant>
    </vt:vector>
  </HeadingPairs>
  <TitlesOfParts>
    <vt:vector size="54" baseType="lpstr">
      <vt:lpstr>Arial</vt:lpstr>
      <vt:lpstr>Calibri</vt:lpstr>
      <vt:lpstr>Century Gothic</vt:lpstr>
      <vt:lpstr>Georgia</vt:lpstr>
      <vt:lpstr>Trebuchet MS</vt:lpstr>
      <vt:lpstr>7_Transmisión de listas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Sergio Riveros Héndez</cp:lastModifiedBy>
  <cp:revision>1130</cp:revision>
  <dcterms:created xsi:type="dcterms:W3CDTF">2018-01-11T15:36:15Z</dcterms:created>
  <dcterms:modified xsi:type="dcterms:W3CDTF">2019-08-29T22:17:06Z</dcterms:modified>
</cp:coreProperties>
</file>